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04" r:id="rId1"/>
  </p:sldMasterIdLst>
  <p:notesMasterIdLst>
    <p:notesMasterId r:id="rId61"/>
  </p:notesMasterIdLst>
  <p:sldIdLst>
    <p:sldId id="1279" r:id="rId2"/>
    <p:sldId id="1266" r:id="rId3"/>
    <p:sldId id="1308" r:id="rId4"/>
    <p:sldId id="1280" r:id="rId5"/>
    <p:sldId id="1286" r:id="rId6"/>
    <p:sldId id="1287" r:id="rId7"/>
    <p:sldId id="1255" r:id="rId8"/>
    <p:sldId id="1244" r:id="rId9"/>
    <p:sldId id="1245" r:id="rId10"/>
    <p:sldId id="1246" r:id="rId11"/>
    <p:sldId id="1247" r:id="rId12"/>
    <p:sldId id="1248" r:id="rId13"/>
    <p:sldId id="1249" r:id="rId14"/>
    <p:sldId id="1250" r:id="rId15"/>
    <p:sldId id="1252" r:id="rId16"/>
    <p:sldId id="1253" r:id="rId17"/>
    <p:sldId id="1254" r:id="rId18"/>
    <p:sldId id="578" r:id="rId19"/>
    <p:sldId id="1260" r:id="rId20"/>
    <p:sldId id="1261" r:id="rId21"/>
    <p:sldId id="1262" r:id="rId22"/>
    <p:sldId id="1263" r:id="rId23"/>
    <p:sldId id="1259" r:id="rId24"/>
    <p:sldId id="1309" r:id="rId25"/>
    <p:sldId id="1290" r:id="rId26"/>
    <p:sldId id="582" r:id="rId27"/>
    <p:sldId id="1239" r:id="rId28"/>
    <p:sldId id="1240" r:id="rId29"/>
    <p:sldId id="1241" r:id="rId30"/>
    <p:sldId id="1231" r:id="rId31"/>
    <p:sldId id="1295" r:id="rId32"/>
    <p:sldId id="1304" r:id="rId33"/>
    <p:sldId id="1296" r:id="rId34"/>
    <p:sldId id="1297" r:id="rId35"/>
    <p:sldId id="1298" r:id="rId36"/>
    <p:sldId id="1299" r:id="rId37"/>
    <p:sldId id="1306" r:id="rId38"/>
    <p:sldId id="1300" r:id="rId39"/>
    <p:sldId id="1301" r:id="rId40"/>
    <p:sldId id="1302" r:id="rId41"/>
    <p:sldId id="1289" r:id="rId42"/>
    <p:sldId id="1269" r:id="rId43"/>
    <p:sldId id="1264" r:id="rId44"/>
    <p:sldId id="565" r:id="rId45"/>
    <p:sldId id="566" r:id="rId46"/>
    <p:sldId id="567" r:id="rId47"/>
    <p:sldId id="568" r:id="rId48"/>
    <p:sldId id="1294" r:id="rId49"/>
    <p:sldId id="1275" r:id="rId50"/>
    <p:sldId id="1291" r:id="rId51"/>
    <p:sldId id="1265" r:id="rId52"/>
    <p:sldId id="1292" r:id="rId53"/>
    <p:sldId id="1276" r:id="rId54"/>
    <p:sldId id="1310" r:id="rId55"/>
    <p:sldId id="1293" r:id="rId56"/>
    <p:sldId id="571" r:id="rId57"/>
    <p:sldId id="1307" r:id="rId58"/>
    <p:sldId id="1258" r:id="rId59"/>
    <p:sldId id="572" r:id="rId60"/>
  </p:sldIdLst>
  <p:sldSz cx="9144000" cy="5143500" type="screen16x9"/>
  <p:notesSz cx="6858000" cy="9144000"/>
  <p:defaultTextStyle>
    <a:defPPr>
      <a:defRPr lang="en-US"/>
    </a:defPPr>
    <a:lvl1pPr marL="0" algn="l" defTabSz="4569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27" algn="l" defTabSz="4569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853" algn="l" defTabSz="4569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779" algn="l" defTabSz="4569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705" algn="l" defTabSz="4569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632" algn="l" defTabSz="4569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559" algn="l" defTabSz="4569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486" algn="l" defTabSz="4569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412" algn="l" defTabSz="4569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6"/>
    <p:restoredTop sz="92537" autoAdjust="0"/>
  </p:normalViewPr>
  <p:slideViewPr>
    <p:cSldViewPr snapToGrid="0" snapToObjects="1">
      <p:cViewPr>
        <p:scale>
          <a:sx n="100" d="100"/>
          <a:sy n="100" d="100"/>
        </p:scale>
        <p:origin x="1432" y="26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41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50868C-538F-874B-89FA-C81945157B30}" type="datetimeFigureOut">
              <a:rPr lang="en-US" smtClean="0"/>
              <a:t>5/26/20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1C8C61-77FF-D143-985B-F2A626523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56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69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27" algn="l" defTabSz="4569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853" algn="l" defTabSz="4569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779" algn="l" defTabSz="4569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705" algn="l" defTabSz="4569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632" algn="l" defTabSz="4569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559" algn="l" defTabSz="4569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486" algn="l" defTabSz="4569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412" algn="l" defTabSz="4569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C8C61-77FF-D143-985B-F2A6265231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0510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C8C61-77FF-D143-985B-F2A62652311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1192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C8C61-77FF-D143-985B-F2A62652311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1464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C8C61-77FF-D143-985B-F2A62652311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3472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C8C61-77FF-D143-985B-F2A62652311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6863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C8C61-77FF-D143-985B-F2A62652311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4961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C8C61-77FF-D143-985B-F2A62652311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009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C8C61-77FF-D143-985B-F2A62652311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2025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C8C61-77FF-D143-985B-F2A62652311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3077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C8C61-77FF-D143-985B-F2A62652311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5082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C8C61-77FF-D143-985B-F2A62652311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476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C8C61-77FF-D143-985B-F2A62652311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6663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C8C61-77FF-D143-985B-F2A62652311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2514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C8C61-77FF-D143-985B-F2A62652311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3866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C8C61-77FF-D143-985B-F2A62652311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2178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C8C61-77FF-D143-985B-F2A62652311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8848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C8C61-77FF-D143-985B-F2A62652311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1601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C8C61-77FF-D143-985B-F2A626523119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4803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C8C61-77FF-D143-985B-F2A626523119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7022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C8C61-77FF-D143-985B-F2A626523119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492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C8C61-77FF-D143-985B-F2A626523119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6390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C8C61-77FF-D143-985B-F2A626523119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216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C8C61-77FF-D143-985B-F2A62652311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8825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C8C61-77FF-D143-985B-F2A626523119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296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C8C61-77FF-D143-985B-F2A62652311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8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C8C61-77FF-D143-985B-F2A62652311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835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C8C61-77FF-D143-985B-F2A62652311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2125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C8C61-77FF-D143-985B-F2A62652311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1110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C8C61-77FF-D143-985B-F2A62652311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395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C8C61-77FF-D143-985B-F2A62652311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810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4850" y="897737"/>
            <a:ext cx="7772400" cy="1102519"/>
          </a:xfrm>
        </p:spPr>
        <p:txBody>
          <a:bodyPr>
            <a:normAutofit/>
          </a:bodyPr>
          <a:lstStyle>
            <a:lvl1pPr>
              <a:defRPr sz="27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09850" y="2514598"/>
            <a:ext cx="3962400" cy="571502"/>
          </a:xfrm>
        </p:spPr>
        <p:txBody>
          <a:bodyPr>
            <a:normAutofit/>
          </a:bodyPr>
          <a:lstStyle>
            <a:lvl1pPr marL="0" indent="0" algn="ctr">
              <a:buFont typeface="Arial" pitchFamily="34" charset="0"/>
              <a:buNone/>
              <a:defRPr sz="2400" b="1">
                <a:solidFill>
                  <a:srgbClr val="414042"/>
                </a:solidFill>
              </a:defRPr>
            </a:lvl1pPr>
            <a:lvl2pPr marL="342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0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3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8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1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Bill Dennison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219450" y="3515081"/>
            <a:ext cx="2743200" cy="1171221"/>
          </a:xfrm>
        </p:spPr>
        <p:txBody>
          <a:bodyPr>
            <a:noAutofit/>
          </a:bodyPr>
          <a:lstStyle>
            <a:lvl1pPr marL="0" indent="0" algn="ctr">
              <a:buNone/>
              <a:defRPr sz="1500" b="1">
                <a:solidFill>
                  <a:srgbClr val="414042"/>
                </a:solidFill>
              </a:defRPr>
            </a:lvl1pPr>
            <a:lvl2pPr marL="342695" indent="0">
              <a:buNone/>
              <a:defRPr sz="1500" b="1">
                <a:solidFill>
                  <a:srgbClr val="414042"/>
                </a:solidFill>
              </a:defRPr>
            </a:lvl2pPr>
            <a:lvl3pPr marL="685389" indent="0">
              <a:buNone/>
              <a:defRPr sz="1500" b="1">
                <a:solidFill>
                  <a:srgbClr val="414042"/>
                </a:solidFill>
              </a:defRPr>
            </a:lvl3pPr>
            <a:lvl4pPr marL="1028085" indent="0">
              <a:buNone/>
              <a:defRPr sz="1500" b="1">
                <a:solidFill>
                  <a:srgbClr val="414042"/>
                </a:solidFill>
              </a:defRPr>
            </a:lvl4pPr>
            <a:lvl5pPr marL="1370779" indent="0">
              <a:buNone/>
              <a:defRPr sz="1500" b="1">
                <a:solidFill>
                  <a:srgbClr val="414042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  <a:p>
            <a:pPr lvl="0"/>
            <a:r>
              <a:rPr lang="en-US" dirty="0"/>
              <a:t>Location</a:t>
            </a:r>
          </a:p>
        </p:txBody>
      </p:sp>
    </p:spTree>
  </p:cSld>
  <p:clrMapOvr>
    <a:masterClrMapping/>
  </p:clrMapOvr>
  <p:transition spd="slow"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E5A24-F488-4BDB-9358-2DDF83F7BAC3}" type="datetimeFigureOut">
              <a:rPr lang="en-US" smtClean="0"/>
              <a:t>5/26/20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52C8-6C5B-472E-98A6-A859E78616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3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3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E5A24-F488-4BDB-9358-2DDF83F7BAC3}" type="datetimeFigureOut">
              <a:rPr lang="en-US" smtClean="0"/>
              <a:t>5/26/20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52C8-6C5B-472E-98A6-A859E78616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100">
                <a:solidFill>
                  <a:srgbClr val="414042"/>
                </a:solidFill>
                <a:latin typeface="+mj-lt"/>
              </a:defRPr>
            </a:lvl1pPr>
            <a:lvl2pPr>
              <a:defRPr sz="1800">
                <a:solidFill>
                  <a:srgbClr val="414042"/>
                </a:solidFill>
                <a:latin typeface="+mj-lt"/>
              </a:defRPr>
            </a:lvl2pPr>
            <a:lvl3pPr>
              <a:defRPr sz="1500">
                <a:solidFill>
                  <a:srgbClr val="414042"/>
                </a:solidFill>
                <a:latin typeface="+mj-lt"/>
              </a:defRPr>
            </a:lvl3pPr>
            <a:lvl4pPr>
              <a:defRPr sz="1400">
                <a:solidFill>
                  <a:srgbClr val="414042"/>
                </a:solidFill>
                <a:latin typeface="+mj-lt"/>
              </a:defRPr>
            </a:lvl4pPr>
            <a:lvl5pPr>
              <a:defRPr sz="1400">
                <a:solidFill>
                  <a:srgbClr val="41404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152402"/>
            <a:ext cx="8229600" cy="847455"/>
          </a:xfrm>
        </p:spPr>
        <p:txBody>
          <a:bodyPr lIns="365541" tIns="274156">
            <a:noAutofit/>
          </a:bodyPr>
          <a:lstStyle>
            <a:lvl1pPr algn="ctr">
              <a:defRPr sz="3000" b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 spd="slow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9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6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3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08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077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347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617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3988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155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E5A24-F488-4BDB-9358-2DDF83F7BAC3}" type="datetimeFigureOut">
              <a:rPr lang="en-US" smtClean="0"/>
              <a:t>5/26/20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52C8-6C5B-472E-98A6-A859E78616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100">
                <a:solidFill>
                  <a:srgbClr val="414042"/>
                </a:solidFill>
              </a:defRPr>
            </a:lvl1pPr>
            <a:lvl2pPr>
              <a:defRPr sz="1800">
                <a:solidFill>
                  <a:srgbClr val="414042"/>
                </a:solidFill>
              </a:defRPr>
            </a:lvl2pPr>
            <a:lvl3pPr>
              <a:defRPr sz="1500">
                <a:solidFill>
                  <a:srgbClr val="414042"/>
                </a:solidFill>
              </a:defRPr>
            </a:lvl3pPr>
            <a:lvl4pPr>
              <a:defRPr sz="1400">
                <a:solidFill>
                  <a:srgbClr val="414042"/>
                </a:solidFill>
              </a:defRPr>
            </a:lvl4pPr>
            <a:lvl5pPr>
              <a:defRPr sz="1400">
                <a:solidFill>
                  <a:srgbClr val="414042"/>
                </a:solidFill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100">
                <a:solidFill>
                  <a:srgbClr val="414042"/>
                </a:solidFill>
              </a:defRPr>
            </a:lvl1pPr>
            <a:lvl2pPr>
              <a:defRPr sz="1800">
                <a:solidFill>
                  <a:srgbClr val="414042"/>
                </a:solidFill>
              </a:defRPr>
            </a:lvl2pPr>
            <a:lvl3pPr>
              <a:defRPr sz="1500">
                <a:solidFill>
                  <a:srgbClr val="414042"/>
                </a:solidFill>
              </a:defRPr>
            </a:lvl3pPr>
            <a:lvl4pPr>
              <a:defRPr sz="1400">
                <a:solidFill>
                  <a:srgbClr val="414042"/>
                </a:solidFill>
              </a:defRPr>
            </a:lvl4pPr>
            <a:lvl5pPr>
              <a:defRPr sz="1400">
                <a:solidFill>
                  <a:srgbClr val="414042"/>
                </a:solidFill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E5A24-F488-4BDB-9358-2DDF83F7BAC3}" type="datetimeFigureOut">
              <a:rPr lang="en-US" smtClean="0"/>
              <a:t>5/26/20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52C8-6C5B-472E-98A6-A859E78616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695" indent="0">
              <a:buNone/>
              <a:defRPr sz="1500" b="1"/>
            </a:lvl2pPr>
            <a:lvl3pPr marL="685389" indent="0">
              <a:buNone/>
              <a:defRPr sz="1400" b="1"/>
            </a:lvl3pPr>
            <a:lvl4pPr marL="1028085" indent="0">
              <a:buNone/>
              <a:defRPr sz="1200" b="1"/>
            </a:lvl4pPr>
            <a:lvl5pPr marL="1370779" indent="0">
              <a:buNone/>
              <a:defRPr sz="1200" b="1"/>
            </a:lvl5pPr>
            <a:lvl6pPr marL="1713474" indent="0">
              <a:buNone/>
              <a:defRPr sz="1200" b="1"/>
            </a:lvl6pPr>
            <a:lvl7pPr marL="2056170" indent="0">
              <a:buNone/>
              <a:defRPr sz="1200" b="1"/>
            </a:lvl7pPr>
            <a:lvl8pPr marL="2398864" indent="0">
              <a:buNone/>
              <a:defRPr sz="1200" b="1"/>
            </a:lvl8pPr>
            <a:lvl9pPr marL="2741559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695" indent="0">
              <a:buNone/>
              <a:defRPr sz="1500" b="1"/>
            </a:lvl2pPr>
            <a:lvl3pPr marL="685389" indent="0">
              <a:buNone/>
              <a:defRPr sz="1400" b="1"/>
            </a:lvl3pPr>
            <a:lvl4pPr marL="1028085" indent="0">
              <a:buNone/>
              <a:defRPr sz="1200" b="1"/>
            </a:lvl4pPr>
            <a:lvl5pPr marL="1370779" indent="0">
              <a:buNone/>
              <a:defRPr sz="1200" b="1"/>
            </a:lvl5pPr>
            <a:lvl6pPr marL="1713474" indent="0">
              <a:buNone/>
              <a:defRPr sz="1200" b="1"/>
            </a:lvl6pPr>
            <a:lvl7pPr marL="2056170" indent="0">
              <a:buNone/>
              <a:defRPr sz="1200" b="1"/>
            </a:lvl7pPr>
            <a:lvl8pPr marL="2398864" indent="0">
              <a:buNone/>
              <a:defRPr sz="1200" b="1"/>
            </a:lvl8pPr>
            <a:lvl9pPr marL="2741559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E5A24-F488-4BDB-9358-2DDF83F7BAC3}" type="datetimeFigureOut">
              <a:rPr lang="en-US" smtClean="0"/>
              <a:t>5/26/20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52C8-6C5B-472E-98A6-A859E78616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E5A24-F488-4BDB-9358-2DDF83F7BAC3}" type="datetimeFigureOut">
              <a:rPr lang="en-US" smtClean="0"/>
              <a:t>5/26/20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52C8-6C5B-472E-98A6-A859E78616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E5A24-F488-4BDB-9358-2DDF83F7BAC3}" type="datetimeFigureOut">
              <a:rPr lang="en-US" smtClean="0"/>
              <a:t>5/26/20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52C8-6C5B-472E-98A6-A859E78616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0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0" y="1076332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695" indent="0">
              <a:buNone/>
              <a:defRPr sz="900"/>
            </a:lvl2pPr>
            <a:lvl3pPr marL="685389" indent="0">
              <a:buNone/>
              <a:defRPr sz="800"/>
            </a:lvl3pPr>
            <a:lvl4pPr marL="1028085" indent="0">
              <a:buNone/>
              <a:defRPr sz="700"/>
            </a:lvl4pPr>
            <a:lvl5pPr marL="1370779" indent="0">
              <a:buNone/>
              <a:defRPr sz="700"/>
            </a:lvl5pPr>
            <a:lvl6pPr marL="1713474" indent="0">
              <a:buNone/>
              <a:defRPr sz="700"/>
            </a:lvl6pPr>
            <a:lvl7pPr marL="2056170" indent="0">
              <a:buNone/>
              <a:defRPr sz="700"/>
            </a:lvl7pPr>
            <a:lvl8pPr marL="2398864" indent="0">
              <a:buNone/>
              <a:defRPr sz="700"/>
            </a:lvl8pPr>
            <a:lvl9pPr marL="2741559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E5A24-F488-4BDB-9358-2DDF83F7BAC3}" type="datetimeFigureOut">
              <a:rPr lang="en-US" smtClean="0"/>
              <a:t>5/26/20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52C8-6C5B-472E-98A6-A859E78616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695" indent="0">
              <a:buNone/>
              <a:defRPr sz="2100"/>
            </a:lvl2pPr>
            <a:lvl3pPr marL="685389" indent="0">
              <a:buNone/>
              <a:defRPr sz="1800"/>
            </a:lvl3pPr>
            <a:lvl4pPr marL="1028085" indent="0">
              <a:buNone/>
              <a:defRPr sz="1500"/>
            </a:lvl4pPr>
            <a:lvl5pPr marL="1370779" indent="0">
              <a:buNone/>
              <a:defRPr sz="1500"/>
            </a:lvl5pPr>
            <a:lvl6pPr marL="1713474" indent="0">
              <a:buNone/>
              <a:defRPr sz="1500"/>
            </a:lvl6pPr>
            <a:lvl7pPr marL="2056170" indent="0">
              <a:buNone/>
              <a:defRPr sz="1500"/>
            </a:lvl7pPr>
            <a:lvl8pPr marL="2398864" indent="0">
              <a:buNone/>
              <a:defRPr sz="1500"/>
            </a:lvl8pPr>
            <a:lvl9pPr marL="2741559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9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695" indent="0">
              <a:buNone/>
              <a:defRPr sz="900"/>
            </a:lvl2pPr>
            <a:lvl3pPr marL="685389" indent="0">
              <a:buNone/>
              <a:defRPr sz="800"/>
            </a:lvl3pPr>
            <a:lvl4pPr marL="1028085" indent="0">
              <a:buNone/>
              <a:defRPr sz="700"/>
            </a:lvl4pPr>
            <a:lvl5pPr marL="1370779" indent="0">
              <a:buNone/>
              <a:defRPr sz="700"/>
            </a:lvl5pPr>
            <a:lvl6pPr marL="1713474" indent="0">
              <a:buNone/>
              <a:defRPr sz="700"/>
            </a:lvl6pPr>
            <a:lvl7pPr marL="2056170" indent="0">
              <a:buNone/>
              <a:defRPr sz="700"/>
            </a:lvl7pPr>
            <a:lvl8pPr marL="2398864" indent="0">
              <a:buNone/>
              <a:defRPr sz="700"/>
            </a:lvl8pPr>
            <a:lvl9pPr marL="2741559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E5A24-F488-4BDB-9358-2DDF83F7BAC3}" type="datetimeFigureOut">
              <a:rPr lang="en-US" smtClean="0"/>
              <a:t>5/26/20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52C8-6C5B-472E-98A6-A859E78616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306"/>
            <a:ext cx="8229600" cy="838383"/>
          </a:xfrm>
          <a:prstGeom prst="rect">
            <a:avLst/>
          </a:prstGeom>
        </p:spPr>
        <p:txBody>
          <a:bodyPr vert="horz" lIns="91386" tIns="45693" rIns="91386" bIns="45693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horz" lIns="91386" tIns="45693" rIns="91386" bIns="45693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91386" tIns="45693" rIns="91386" bIns="45693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E5A24-F488-4BDB-9358-2DDF83F7BAC3}" type="datetimeFigureOut">
              <a:rPr lang="en-US" smtClean="0"/>
              <a:t>5/26/20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767267"/>
            <a:ext cx="2895600" cy="273844"/>
          </a:xfrm>
          <a:prstGeom prst="rect">
            <a:avLst/>
          </a:prstGeom>
        </p:spPr>
        <p:txBody>
          <a:bodyPr vert="horz" lIns="91386" tIns="45693" rIns="91386" bIns="45693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vert="horz" lIns="91386" tIns="45693" rIns="91386" bIns="45693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852C8-6C5B-472E-98A6-A859E786168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708" y="4685654"/>
            <a:ext cx="1030986" cy="345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3515"/>
            <a:ext cx="9144000" cy="8599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32" y="4563536"/>
            <a:ext cx="1639266" cy="6335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0402" y="4728743"/>
            <a:ext cx="598932" cy="47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511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ransition spd="slow" advClick="0"/>
  <p:txStyles>
    <p:titleStyle>
      <a:lvl1pPr algn="ctr" defTabSz="685389" rtl="0" eaLnBrk="1" latinLnBrk="0" hangingPunct="1">
        <a:spcBef>
          <a:spcPct val="0"/>
        </a:spcBef>
        <a:buNone/>
        <a:defRPr sz="30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57021" indent="-257021" algn="l" defTabSz="68538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414042"/>
          </a:solidFill>
          <a:latin typeface="+mn-lt"/>
          <a:ea typeface="+mn-ea"/>
          <a:cs typeface="+mn-cs"/>
        </a:defRPr>
      </a:lvl1pPr>
      <a:lvl2pPr marL="556880" indent="-214184" algn="l" defTabSz="685389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rgbClr val="414042"/>
          </a:solidFill>
          <a:latin typeface="+mn-lt"/>
          <a:ea typeface="+mn-ea"/>
          <a:cs typeface="+mn-cs"/>
        </a:defRPr>
      </a:lvl2pPr>
      <a:lvl3pPr marL="856737" indent="-171348" algn="l" defTabSz="685389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414042"/>
          </a:solidFill>
          <a:latin typeface="+mn-lt"/>
          <a:ea typeface="+mn-ea"/>
          <a:cs typeface="+mn-cs"/>
        </a:defRPr>
      </a:lvl3pPr>
      <a:lvl4pPr marL="1199433" indent="-171348" algn="l" defTabSz="685389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rgbClr val="414042"/>
          </a:solidFill>
          <a:latin typeface="+mn-lt"/>
          <a:ea typeface="+mn-ea"/>
          <a:cs typeface="+mn-cs"/>
        </a:defRPr>
      </a:lvl4pPr>
      <a:lvl5pPr marL="1542126" indent="-171348" algn="l" defTabSz="685389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rgbClr val="414042"/>
          </a:solidFill>
          <a:latin typeface="+mn-lt"/>
          <a:ea typeface="+mn-ea"/>
          <a:cs typeface="+mn-cs"/>
        </a:defRPr>
      </a:lvl5pPr>
      <a:lvl6pPr marL="1884822" indent="-171348" algn="l" defTabSz="68538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516" indent="-171348" algn="l" defTabSz="68538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211" indent="-171348" algn="l" defTabSz="68538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2907" indent="-171348" algn="l" defTabSz="68538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38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695" algn="l" defTabSz="68538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389" algn="l" defTabSz="68538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085" algn="l" defTabSz="68538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779" algn="l" defTabSz="68538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474" algn="l" defTabSz="68538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170" algn="l" defTabSz="68538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8864" algn="l" defTabSz="68538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559" algn="l" defTabSz="68538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tiff"/><Relationship Id="rId3" Type="http://schemas.openxmlformats.org/officeDocument/2006/relationships/image" Target="../media/image11.tiff"/><Relationship Id="rId7" Type="http://schemas.openxmlformats.org/officeDocument/2006/relationships/image" Target="../media/image15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tiff"/><Relationship Id="rId4" Type="http://schemas.openxmlformats.org/officeDocument/2006/relationships/image" Target="../media/image12.tif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tiff"/><Relationship Id="rId3" Type="http://schemas.openxmlformats.org/officeDocument/2006/relationships/image" Target="../media/image11.tiff"/><Relationship Id="rId7" Type="http://schemas.openxmlformats.org/officeDocument/2006/relationships/image" Target="../media/image15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tiff"/><Relationship Id="rId4" Type="http://schemas.openxmlformats.org/officeDocument/2006/relationships/image" Target="../media/image12.tif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tiff"/><Relationship Id="rId3" Type="http://schemas.openxmlformats.org/officeDocument/2006/relationships/image" Target="../media/image11.tiff"/><Relationship Id="rId7" Type="http://schemas.openxmlformats.org/officeDocument/2006/relationships/image" Target="../media/image15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tiff"/><Relationship Id="rId4" Type="http://schemas.openxmlformats.org/officeDocument/2006/relationships/image" Target="../media/image12.tiff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tiff"/><Relationship Id="rId3" Type="http://schemas.openxmlformats.org/officeDocument/2006/relationships/image" Target="../media/image11.tiff"/><Relationship Id="rId7" Type="http://schemas.openxmlformats.org/officeDocument/2006/relationships/image" Target="../media/image15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tiff"/><Relationship Id="rId4" Type="http://schemas.openxmlformats.org/officeDocument/2006/relationships/image" Target="../media/image12.tif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tiff"/><Relationship Id="rId3" Type="http://schemas.openxmlformats.org/officeDocument/2006/relationships/image" Target="../media/image11.tiff"/><Relationship Id="rId7" Type="http://schemas.openxmlformats.org/officeDocument/2006/relationships/image" Target="../media/image15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tiff"/><Relationship Id="rId4" Type="http://schemas.openxmlformats.org/officeDocument/2006/relationships/image" Target="../media/image12.tif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tif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tiff"/><Relationship Id="rId3" Type="http://schemas.openxmlformats.org/officeDocument/2006/relationships/image" Target="../media/image11.tiff"/><Relationship Id="rId7" Type="http://schemas.openxmlformats.org/officeDocument/2006/relationships/image" Target="../media/image15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tiff"/><Relationship Id="rId4" Type="http://schemas.openxmlformats.org/officeDocument/2006/relationships/image" Target="../media/image12.tiff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tiff"/><Relationship Id="rId3" Type="http://schemas.openxmlformats.org/officeDocument/2006/relationships/image" Target="../media/image11.tiff"/><Relationship Id="rId7" Type="http://schemas.openxmlformats.org/officeDocument/2006/relationships/image" Target="../media/image15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tiff"/><Relationship Id="rId4" Type="http://schemas.openxmlformats.org/officeDocument/2006/relationships/image" Target="../media/image12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AAA7EE4-E0C5-CF4E-83EB-FFD2461D4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49028"/>
            <a:ext cx="8229600" cy="3394472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/>
              <a:t>Bill Dennison</a:t>
            </a:r>
          </a:p>
          <a:p>
            <a:pPr marL="0" indent="0" algn="ctr">
              <a:buNone/>
            </a:pPr>
            <a:r>
              <a:rPr lang="en-US" dirty="0"/>
              <a:t>27 May 2020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4A69A6-6155-844F-9DEF-E381D5C41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3798"/>
            <a:ext cx="8229600" cy="847455"/>
          </a:xfrm>
        </p:spPr>
        <p:txBody>
          <a:bodyPr/>
          <a:lstStyle/>
          <a:p>
            <a:pPr fontAlgn="base"/>
            <a:r>
              <a:rPr lang="en-US" sz="4400" b="1" dirty="0"/>
              <a:t>Rivers for Future Generations</a:t>
            </a:r>
            <a:br>
              <a:rPr lang="en-US" sz="4400" b="1" dirty="0"/>
            </a:br>
            <a:r>
              <a:rPr lang="en-US" i="1" dirty="0"/>
              <a:t>How Do We Transform Our Rivers?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 descr="IAN blue_CS308-01.png">
            <a:extLst>
              <a:ext uri="{FF2B5EF4-FFF2-40B4-BE49-F238E27FC236}">
                <a16:creationId xmlns:a16="http://schemas.microsoft.com/office/drawing/2014/main" id="{093545F5-C914-3949-A74D-EFE95869A4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6896" y="2947309"/>
            <a:ext cx="4120896" cy="174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589602"/>
      </p:ext>
    </p:extLst>
  </p:cSld>
  <p:clrMapOvr>
    <a:masterClrMapping/>
  </p:clrMapOvr>
  <p:transition spd="slow"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09C06E7-E96E-6642-9945-96D4FAA53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i="1" dirty="0"/>
              <a:t>Exploitation phase: </a:t>
            </a:r>
            <a:r>
              <a:rPr lang="en-US" dirty="0"/>
              <a:t>Commerce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E704C48D-6AE0-D94C-905D-BFC746212E3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57514"/>
            <a:ext cx="9144000" cy="394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433514"/>
      </p:ext>
    </p:extLst>
  </p:cSld>
  <p:clrMapOvr>
    <a:masterClrMapping/>
  </p:clrMapOvr>
  <p:transition spd="slow"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69A30BC-0496-BA47-ADC0-5E15FC090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i="1" dirty="0"/>
              <a:t>Exploitation phase: </a:t>
            </a:r>
            <a:r>
              <a:rPr lang="en-US" dirty="0"/>
              <a:t>Water source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584FCA13-458B-824C-B272-E51239E5608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57514"/>
            <a:ext cx="9144000" cy="394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144948"/>
      </p:ext>
    </p:extLst>
  </p:cSld>
  <p:clrMapOvr>
    <a:masterClrMapping/>
  </p:clrMapOvr>
  <p:transition spd="slow"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167EC2F-83A1-7B4C-AD61-C9A4B0AA8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i="1" dirty="0"/>
              <a:t>Mitigation phase: </a:t>
            </a:r>
            <a:r>
              <a:rPr lang="en-US" dirty="0"/>
              <a:t>Sewerage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7E406D-4B5C-B34C-965D-043CF84DD6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57514"/>
            <a:ext cx="9144000" cy="394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159363"/>
      </p:ext>
    </p:extLst>
  </p:cSld>
  <p:clrMapOvr>
    <a:masterClrMapping/>
  </p:clrMapOvr>
  <p:transition spd="slow"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B5CD1D-2C9D-474D-9F13-A52EA6D7A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i="1" dirty="0"/>
              <a:t>Mitigation phase: </a:t>
            </a:r>
            <a:r>
              <a:rPr lang="en-US" dirty="0"/>
              <a:t>Drainage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7D805B2-9A6B-4B42-ABCA-7D3CCD727CA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57514"/>
            <a:ext cx="9144000" cy="394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567887"/>
      </p:ext>
    </p:extLst>
  </p:cSld>
  <p:clrMapOvr>
    <a:masterClrMapping/>
  </p:clrMapOvr>
  <p:transition spd="slow"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8A02DF3-B20D-2C41-94E8-17CD59A6E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i="1" dirty="0"/>
              <a:t>Mitigation phase: </a:t>
            </a:r>
            <a:r>
              <a:rPr lang="en-US" dirty="0"/>
              <a:t>Healthy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472F355-F53D-D04A-8B13-F5BC015F0FF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57514"/>
            <a:ext cx="9144000" cy="394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228921"/>
      </p:ext>
    </p:extLst>
  </p:cSld>
  <p:clrMapOvr>
    <a:masterClrMapping/>
  </p:clrMapOvr>
  <p:transition spd="slow"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05C16D-4DD7-2245-950A-CA36F51CB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i="1" dirty="0"/>
              <a:t>Reconciliation phase: </a:t>
            </a:r>
            <a:r>
              <a:rPr lang="en-US" dirty="0"/>
              <a:t>Reconnect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943FCB8-D122-F241-9D4D-0D7A57C7F2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57514"/>
            <a:ext cx="9144000" cy="394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182603"/>
      </p:ext>
    </p:extLst>
  </p:cSld>
  <p:clrMapOvr>
    <a:masterClrMapping/>
  </p:clrMapOvr>
  <p:transition spd="slow"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87835EB-B802-6642-9622-D6A1FF4AF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i="1" dirty="0"/>
              <a:t>Reconciliation phase:</a:t>
            </a:r>
            <a:br>
              <a:rPr lang="en-US" dirty="0"/>
            </a:br>
            <a:r>
              <a:rPr lang="en-US" dirty="0"/>
              <a:t>Amenity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03E7A49-0DDA-7A43-819B-D80262F4C0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57514"/>
            <a:ext cx="9144000" cy="394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569331"/>
      </p:ext>
    </p:extLst>
  </p:cSld>
  <p:clrMapOvr>
    <a:masterClrMapping/>
  </p:clrMapOvr>
  <p:transition spd="slow"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D1DBD6B-770A-6041-A4E3-F9ED63779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i="1" dirty="0" err="1"/>
              <a:t>Transfomation</a:t>
            </a:r>
            <a:r>
              <a:rPr lang="en-US" i="1" dirty="0"/>
              <a:t> phase: </a:t>
            </a:r>
            <a:r>
              <a:rPr lang="en-US" dirty="0"/>
              <a:t>Resilient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0DB2A24C-69E5-A44E-869A-B28F56FE126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57514"/>
            <a:ext cx="9144000" cy="394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090125"/>
      </p:ext>
    </p:extLst>
  </p:cSld>
  <p:clrMapOvr>
    <a:masterClrMapping/>
  </p:clrMapOvr>
  <p:transition spd="slow"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2A951C2-FF52-A449-8AE3-332EA81D9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6094"/>
            <a:ext cx="8229600" cy="847455"/>
          </a:xfrm>
        </p:spPr>
        <p:txBody>
          <a:bodyPr/>
          <a:lstStyle/>
          <a:p>
            <a:pPr algn="l"/>
            <a:r>
              <a:rPr lang="en-US" i="1" dirty="0"/>
              <a:t>Exploration economy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0408E32-77D7-0847-AB4C-C1C082938D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44283"/>
            <a:ext cx="9144000" cy="309708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6196487-490D-964D-A433-286244FC922B}"/>
              </a:ext>
            </a:extLst>
          </p:cNvPr>
          <p:cNvSpPr/>
          <p:nvPr/>
        </p:nvSpPr>
        <p:spPr>
          <a:xfrm>
            <a:off x="1235033" y="1579418"/>
            <a:ext cx="7825839" cy="427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E471B26-AE4A-414B-BF2D-89AD074296A1}"/>
              </a:ext>
            </a:extLst>
          </p:cNvPr>
          <p:cNvSpPr/>
          <p:nvPr/>
        </p:nvSpPr>
        <p:spPr>
          <a:xfrm>
            <a:off x="1377538" y="1686296"/>
            <a:ext cx="7683334" cy="32063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234822"/>
      </p:ext>
    </p:extLst>
  </p:cSld>
  <p:clrMapOvr>
    <a:masterClrMapping/>
  </p:clrMapOvr>
  <p:transition spd="slow" advClick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2A951C2-FF52-A449-8AE3-332EA81D9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6094"/>
            <a:ext cx="8229600" cy="847455"/>
          </a:xfrm>
        </p:spPr>
        <p:txBody>
          <a:bodyPr/>
          <a:lstStyle/>
          <a:p>
            <a:pPr algn="l"/>
            <a:r>
              <a:rPr lang="en-US" i="1" dirty="0"/>
              <a:t>Trade &amp; Agricultural economy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0408E32-77D7-0847-AB4C-C1C082938D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44283"/>
            <a:ext cx="9144000" cy="309708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6196487-490D-964D-A433-286244FC922B}"/>
              </a:ext>
            </a:extLst>
          </p:cNvPr>
          <p:cNvSpPr/>
          <p:nvPr/>
        </p:nvSpPr>
        <p:spPr>
          <a:xfrm>
            <a:off x="1235033" y="1579418"/>
            <a:ext cx="7825839" cy="427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E471B26-AE4A-414B-BF2D-89AD074296A1}"/>
              </a:ext>
            </a:extLst>
          </p:cNvPr>
          <p:cNvSpPr/>
          <p:nvPr/>
        </p:nvSpPr>
        <p:spPr>
          <a:xfrm>
            <a:off x="3776352" y="1686296"/>
            <a:ext cx="5284519" cy="32063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193897"/>
      </p:ext>
    </p:extLst>
  </p:cSld>
  <p:clrMapOvr>
    <a:masterClrMapping/>
  </p:clrMapOvr>
  <p:transition spd="slow"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B20F97D-5DF9-2247-90F2-2A0097953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084"/>
            <a:ext cx="8229600" cy="847455"/>
          </a:xfrm>
        </p:spPr>
        <p:txBody>
          <a:bodyPr/>
          <a:lstStyle/>
          <a:p>
            <a:r>
              <a:rPr lang="en-US" dirty="0"/>
              <a:t>Resilient Rivers Blueprint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7F3E90-58B2-BA41-96BB-92197F8870EB}"/>
              </a:ext>
            </a:extLst>
          </p:cNvPr>
          <p:cNvSpPr/>
          <p:nvPr/>
        </p:nvSpPr>
        <p:spPr>
          <a:xfrm>
            <a:off x="314696" y="1037813"/>
            <a:ext cx="466370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Rivers = lifeblood of civilizations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Communities form intimate relationships with rivers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BUT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Relationships between rivers and communities changing rapidly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Developing resilience to disturbances is a priority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</a:p>
        </p:txBody>
      </p:sp>
      <p:pic>
        <p:nvPicPr>
          <p:cNvPr id="5" name="Picture 4" descr="A picture containing outdoor, mountain, grass, field&#10;&#10;Description automatically generated">
            <a:extLst>
              <a:ext uri="{FF2B5EF4-FFF2-40B4-BE49-F238E27FC236}">
                <a16:creationId xmlns:a16="http://schemas.microsoft.com/office/drawing/2014/main" id="{C0C62709-A208-1E4C-9E38-C7447F86620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7950" y="841439"/>
            <a:ext cx="3028950" cy="1919757"/>
          </a:xfrm>
          <a:prstGeom prst="rect">
            <a:avLst/>
          </a:prstGeom>
        </p:spPr>
      </p:pic>
      <p:pic>
        <p:nvPicPr>
          <p:cNvPr id="8" name="Picture 7" descr="A large body of water with a city in the background&#10;&#10;Description automatically generated">
            <a:extLst>
              <a:ext uri="{FF2B5EF4-FFF2-40B4-BE49-F238E27FC236}">
                <a16:creationId xmlns:a16="http://schemas.microsoft.com/office/drawing/2014/main" id="{3E02C849-E9BE-1B4F-A95C-233351DE5E6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7950" y="2799296"/>
            <a:ext cx="3028950" cy="186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832830"/>
      </p:ext>
    </p:extLst>
  </p:cSld>
  <p:clrMapOvr>
    <a:masterClrMapping/>
  </p:clrMapOvr>
  <p:transition spd="slow" advClick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2A951C2-FF52-A449-8AE3-332EA81D9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6094"/>
            <a:ext cx="8229600" cy="847455"/>
          </a:xfrm>
        </p:spPr>
        <p:txBody>
          <a:bodyPr/>
          <a:lstStyle/>
          <a:p>
            <a:pPr algn="l"/>
            <a:r>
              <a:rPr lang="en-US" i="1" dirty="0"/>
              <a:t>Green economy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0408E32-77D7-0847-AB4C-C1C082938D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44283"/>
            <a:ext cx="9144000" cy="309708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6196487-490D-964D-A433-286244FC922B}"/>
              </a:ext>
            </a:extLst>
          </p:cNvPr>
          <p:cNvSpPr/>
          <p:nvPr/>
        </p:nvSpPr>
        <p:spPr>
          <a:xfrm>
            <a:off x="1235033" y="1579418"/>
            <a:ext cx="7825839" cy="427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E471B26-AE4A-414B-BF2D-89AD074296A1}"/>
              </a:ext>
            </a:extLst>
          </p:cNvPr>
          <p:cNvSpPr/>
          <p:nvPr/>
        </p:nvSpPr>
        <p:spPr>
          <a:xfrm>
            <a:off x="6080166" y="1686296"/>
            <a:ext cx="2980706" cy="32063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834437"/>
      </p:ext>
    </p:extLst>
  </p:cSld>
  <p:clrMapOvr>
    <a:masterClrMapping/>
  </p:clrMapOvr>
  <p:transition spd="slow" advClick="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2A951C2-FF52-A449-8AE3-332EA81D9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6094"/>
            <a:ext cx="8229600" cy="847455"/>
          </a:xfrm>
        </p:spPr>
        <p:txBody>
          <a:bodyPr/>
          <a:lstStyle/>
          <a:p>
            <a:pPr algn="l"/>
            <a:r>
              <a:rPr lang="en-US" i="1" dirty="0"/>
              <a:t>Cultural economy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0408E32-77D7-0847-AB4C-C1C082938D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44283"/>
            <a:ext cx="9144000" cy="309708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6196487-490D-964D-A433-286244FC922B}"/>
              </a:ext>
            </a:extLst>
          </p:cNvPr>
          <p:cNvSpPr/>
          <p:nvPr/>
        </p:nvSpPr>
        <p:spPr>
          <a:xfrm>
            <a:off x="1235033" y="1579418"/>
            <a:ext cx="7825839" cy="427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E471B26-AE4A-414B-BF2D-89AD074296A1}"/>
              </a:ext>
            </a:extLst>
          </p:cNvPr>
          <p:cNvSpPr/>
          <p:nvPr/>
        </p:nvSpPr>
        <p:spPr>
          <a:xfrm>
            <a:off x="8348352" y="1686296"/>
            <a:ext cx="712519" cy="32063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470080"/>
      </p:ext>
    </p:extLst>
  </p:cSld>
  <p:clrMapOvr>
    <a:masterClrMapping/>
  </p:clrMapOvr>
  <p:transition spd="slow" advClick="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2A951C2-FF52-A449-8AE3-332EA81D9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6094"/>
            <a:ext cx="8229600" cy="847455"/>
          </a:xfrm>
        </p:spPr>
        <p:txBody>
          <a:bodyPr/>
          <a:lstStyle/>
          <a:p>
            <a:pPr algn="l"/>
            <a:r>
              <a:rPr lang="en-US" i="1" dirty="0"/>
              <a:t>Resilience economy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0408E32-77D7-0847-AB4C-C1C082938D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44283"/>
            <a:ext cx="9144000" cy="309708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6196487-490D-964D-A433-286244FC922B}"/>
              </a:ext>
            </a:extLst>
          </p:cNvPr>
          <p:cNvSpPr/>
          <p:nvPr/>
        </p:nvSpPr>
        <p:spPr>
          <a:xfrm>
            <a:off x="1235033" y="1579418"/>
            <a:ext cx="7825839" cy="427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38735"/>
      </p:ext>
    </p:extLst>
  </p:cSld>
  <p:clrMapOvr>
    <a:masterClrMapping/>
  </p:clrMapOvr>
  <p:transition spd="slow" advClick="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2A951C2-FF52-A449-8AE3-332EA81D9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6094"/>
            <a:ext cx="8229600" cy="847455"/>
          </a:xfrm>
        </p:spPr>
        <p:txBody>
          <a:bodyPr/>
          <a:lstStyle/>
          <a:p>
            <a:pPr algn="l"/>
            <a:r>
              <a:rPr lang="en-US" b="1" dirty="0"/>
              <a:t>Resilient River Journey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0408E32-77D7-0847-AB4C-C1C082938D4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98018"/>
            <a:ext cx="9144000" cy="393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811956"/>
      </p:ext>
    </p:extLst>
  </p:cSld>
  <p:clrMapOvr>
    <a:masterClrMapping/>
  </p:clrMapOvr>
  <p:transition spd="slow" advClick="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2A951C2-FF52-A449-8AE3-332EA81D9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6094"/>
            <a:ext cx="8229600" cy="847455"/>
          </a:xfrm>
        </p:spPr>
        <p:txBody>
          <a:bodyPr/>
          <a:lstStyle/>
          <a:p>
            <a:pPr algn="l"/>
            <a:r>
              <a:rPr lang="en-US" b="1" dirty="0"/>
              <a:t>Resilient River Journey – Brisbane River example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0408E32-77D7-0847-AB4C-C1C082938D4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98018"/>
            <a:ext cx="9144000" cy="39376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9F1CA2-BE49-A242-867F-90F11415853F}"/>
              </a:ext>
            </a:extLst>
          </p:cNvPr>
          <p:cNvSpPr txBox="1"/>
          <p:nvPr/>
        </p:nvSpPr>
        <p:spPr>
          <a:xfrm>
            <a:off x="952500" y="1460807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1850s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6070BB-A81C-B949-85CA-1B4DAFEFC198}"/>
              </a:ext>
            </a:extLst>
          </p:cNvPr>
          <p:cNvSpPr txBox="1"/>
          <p:nvPr/>
        </p:nvSpPr>
        <p:spPr>
          <a:xfrm>
            <a:off x="-304800" y="1672212"/>
            <a:ext cx="1124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Pre-1820s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7ADF2E-DC19-9A45-91C1-CC7A5E47DC88}"/>
              </a:ext>
            </a:extLst>
          </p:cNvPr>
          <p:cNvSpPr txBox="1"/>
          <p:nvPr/>
        </p:nvSpPr>
        <p:spPr>
          <a:xfrm>
            <a:off x="3887347" y="1493073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1960s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40D7D5-65B9-2945-BCA0-425A3CF01D9A}"/>
              </a:ext>
            </a:extLst>
          </p:cNvPr>
          <p:cNvSpPr txBox="1"/>
          <p:nvPr/>
        </p:nvSpPr>
        <p:spPr>
          <a:xfrm>
            <a:off x="4676994" y="1487239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1970s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66F38C-D29B-5D45-B958-F2C32C240C86}"/>
              </a:ext>
            </a:extLst>
          </p:cNvPr>
          <p:cNvSpPr txBox="1"/>
          <p:nvPr/>
        </p:nvSpPr>
        <p:spPr>
          <a:xfrm>
            <a:off x="5542841" y="1501278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1990s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EA67FA-683E-CC4D-BA28-DD958FE4B480}"/>
              </a:ext>
            </a:extLst>
          </p:cNvPr>
          <p:cNvSpPr txBox="1"/>
          <p:nvPr/>
        </p:nvSpPr>
        <p:spPr>
          <a:xfrm>
            <a:off x="6495341" y="1506080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2000s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4F9D7F-260C-F647-83E2-F58C300E35B8}"/>
              </a:ext>
            </a:extLst>
          </p:cNvPr>
          <p:cNvSpPr txBox="1"/>
          <p:nvPr/>
        </p:nvSpPr>
        <p:spPr>
          <a:xfrm>
            <a:off x="7447841" y="1487853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2010s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279EA4-E2B5-0144-986A-64581B655667}"/>
              </a:ext>
            </a:extLst>
          </p:cNvPr>
          <p:cNvSpPr txBox="1"/>
          <p:nvPr/>
        </p:nvSpPr>
        <p:spPr>
          <a:xfrm>
            <a:off x="2820766" y="1509483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1950s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2426FC-15E2-B843-B791-3267E045751B}"/>
              </a:ext>
            </a:extLst>
          </p:cNvPr>
          <p:cNvSpPr txBox="1"/>
          <p:nvPr/>
        </p:nvSpPr>
        <p:spPr>
          <a:xfrm>
            <a:off x="1879600" y="1496783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1860s</a:t>
            </a:r>
          </a:p>
        </p:txBody>
      </p:sp>
    </p:spTree>
    <p:extLst>
      <p:ext uri="{BB962C8B-B14F-4D97-AF65-F5344CB8AC3E}">
        <p14:creationId xmlns:p14="http://schemas.microsoft.com/office/powerpoint/2010/main" val="1179071433"/>
      </p:ext>
    </p:extLst>
  </p:cSld>
  <p:clrMapOvr>
    <a:masterClrMapping/>
  </p:clrMapOvr>
  <p:transition spd="slow" advClick="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A2DF163-6C51-4A4D-9EF8-4528FC199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54" y="-164121"/>
            <a:ext cx="8229600" cy="847455"/>
          </a:xfrm>
        </p:spPr>
        <p:txBody>
          <a:bodyPr/>
          <a:lstStyle/>
          <a:p>
            <a:r>
              <a:rPr lang="en-US" dirty="0"/>
              <a:t>First step: Self-assessment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F13D76-BC1B-A84F-873C-E6D2362AEA8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3994" y="2008064"/>
            <a:ext cx="1315957" cy="1883997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E5DA75-7C5A-8645-B34C-4C2AE6ED11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528" y="2107580"/>
            <a:ext cx="1657227" cy="17232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2C9E92-8DD3-0143-93A3-001EF68F16D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85221" y="2107580"/>
            <a:ext cx="1301652" cy="14979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96E942-6E0B-9748-A8B0-81F36CBA47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7072" y="1998443"/>
            <a:ext cx="1221641" cy="1893618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7DC8F7-A3A1-D143-9659-F7BC275427F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7089" y="1736505"/>
            <a:ext cx="1640388" cy="9173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B2B1FD-48DA-1347-9412-6E47C5AA589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8872" y="3114312"/>
            <a:ext cx="1536821" cy="5522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FD91BC-C7AE-7845-BBF7-38D96F1726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8254" y="1039255"/>
            <a:ext cx="8647439" cy="61288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B59461A-03F6-F543-A52E-1F63367008E6}"/>
              </a:ext>
            </a:extLst>
          </p:cNvPr>
          <p:cNvSpPr/>
          <p:nvPr/>
        </p:nvSpPr>
        <p:spPr>
          <a:xfrm>
            <a:off x="147337" y="1039255"/>
            <a:ext cx="1693322" cy="285280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845176"/>
      </p:ext>
    </p:extLst>
  </p:cSld>
  <p:clrMapOvr>
    <a:masterClrMapping/>
  </p:clrMapOvr>
  <p:transition spd="slow" advClick="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F72E444-5650-1145-9A50-F13D9F8A5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991" y="732967"/>
            <a:ext cx="3720380" cy="2105673"/>
          </a:xfrm>
        </p:spPr>
        <p:txBody>
          <a:bodyPr>
            <a:normAutofit/>
          </a:bodyPr>
          <a:lstStyle/>
          <a:p>
            <a:r>
              <a:rPr lang="en-US" sz="2400" b="1" i="1" dirty="0"/>
              <a:t>E</a:t>
            </a:r>
            <a:r>
              <a:rPr lang="en-US" sz="2400" i="1" dirty="0"/>
              <a:t>xtravert vs. </a:t>
            </a:r>
            <a:r>
              <a:rPr lang="en-US" sz="2400" b="1" i="1" dirty="0"/>
              <a:t>I</a:t>
            </a:r>
            <a:r>
              <a:rPr lang="en-US" sz="2400" i="1" dirty="0"/>
              <a:t>ntrovert</a:t>
            </a:r>
          </a:p>
          <a:p>
            <a:r>
              <a:rPr lang="en-US" sz="2400" b="1" i="1" dirty="0"/>
              <a:t>S</a:t>
            </a:r>
            <a:r>
              <a:rPr lang="en-US" sz="2400" i="1" dirty="0"/>
              <a:t>ensing vs. </a:t>
            </a:r>
            <a:r>
              <a:rPr lang="en-US" sz="2400" i="1" dirty="0" err="1"/>
              <a:t>I</a:t>
            </a:r>
            <a:r>
              <a:rPr lang="en-US" sz="2400" b="1" i="1" dirty="0" err="1"/>
              <a:t>N</a:t>
            </a:r>
            <a:r>
              <a:rPr lang="en-US" sz="2400" i="1" dirty="0" err="1"/>
              <a:t>tuition</a:t>
            </a:r>
            <a:endParaRPr lang="en-US" sz="2400" i="1" dirty="0"/>
          </a:p>
          <a:p>
            <a:r>
              <a:rPr lang="en-US" sz="2400" b="1" i="1" dirty="0"/>
              <a:t>T</a:t>
            </a:r>
            <a:r>
              <a:rPr lang="en-US" sz="2400" i="1" dirty="0"/>
              <a:t>hinking vs. </a:t>
            </a:r>
            <a:r>
              <a:rPr lang="en-US" sz="2400" b="1" i="1" dirty="0"/>
              <a:t>F</a:t>
            </a:r>
            <a:r>
              <a:rPr lang="en-US" sz="2400" i="1" dirty="0"/>
              <a:t>eeling</a:t>
            </a:r>
          </a:p>
          <a:p>
            <a:r>
              <a:rPr lang="en-US" sz="2400" b="1" i="1" dirty="0"/>
              <a:t>J</a:t>
            </a:r>
            <a:r>
              <a:rPr lang="en-US" sz="2400" i="1" dirty="0"/>
              <a:t>udgement vs. </a:t>
            </a:r>
            <a:r>
              <a:rPr lang="en-US" sz="2400" b="1" i="1" dirty="0"/>
              <a:t>P</a:t>
            </a:r>
            <a:r>
              <a:rPr lang="en-US" sz="2400" i="1" dirty="0"/>
              <a:t>erception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590CF8F-920A-9E43-A4D5-89F839A81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Human personalities 	       River personalities 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 descr="A picture containing metal, parked, sitting, many&#10;&#10;Description automatically generated">
            <a:extLst>
              <a:ext uri="{FF2B5EF4-FFF2-40B4-BE49-F238E27FC236}">
                <a16:creationId xmlns:a16="http://schemas.microsoft.com/office/drawing/2014/main" id="{93E3E419-BAF3-2E4A-BE5F-3492F5BBDE5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813" y="2475497"/>
            <a:ext cx="3144230" cy="22085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6494B2D-528E-8442-AE2C-0932C49B1166}"/>
              </a:ext>
            </a:extLst>
          </p:cNvPr>
          <p:cNvSpPr/>
          <p:nvPr/>
        </p:nvSpPr>
        <p:spPr>
          <a:xfrm>
            <a:off x="4164865" y="732967"/>
            <a:ext cx="4834076" cy="1697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i="1" dirty="0"/>
              <a:t>L</a:t>
            </a:r>
            <a:r>
              <a:rPr lang="en-US" sz="2400" i="1" dirty="0"/>
              <a:t>ess Complex vs. </a:t>
            </a:r>
            <a:r>
              <a:rPr lang="en-US" sz="2400" b="1" i="1" dirty="0"/>
              <a:t>H</a:t>
            </a:r>
            <a:r>
              <a:rPr lang="en-US" sz="2400" i="1" dirty="0"/>
              <a:t>ighly Complex</a:t>
            </a:r>
          </a:p>
          <a:p>
            <a:pPr marL="285750" indent="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i="1" dirty="0"/>
              <a:t>U</a:t>
            </a:r>
            <a:r>
              <a:rPr lang="en-US" sz="2400" i="1" dirty="0"/>
              <a:t>tilitarian vs. </a:t>
            </a:r>
            <a:r>
              <a:rPr lang="en-US" sz="2400" b="1" i="1" dirty="0"/>
              <a:t>C</a:t>
            </a:r>
            <a:r>
              <a:rPr lang="en-US" sz="2400" i="1" dirty="0"/>
              <a:t>ultural/Spiritual</a:t>
            </a:r>
          </a:p>
          <a:p>
            <a:pPr marL="285750" indent="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i="1" dirty="0"/>
              <a:t>P</a:t>
            </a:r>
            <a:r>
              <a:rPr lang="en-US" sz="2400" i="1" dirty="0"/>
              <a:t>redictable vs. </a:t>
            </a:r>
            <a:r>
              <a:rPr lang="en-US" sz="2400" b="1" i="1" dirty="0"/>
              <a:t>E</a:t>
            </a:r>
            <a:r>
              <a:rPr lang="en-US" sz="2400" i="1" dirty="0"/>
              <a:t>pisodic</a:t>
            </a:r>
          </a:p>
        </p:txBody>
      </p:sp>
      <p:pic>
        <p:nvPicPr>
          <p:cNvPr id="6" name="Picture 5" descr="A picture containing bird&#10;&#10;Description automatically generated">
            <a:extLst>
              <a:ext uri="{FF2B5EF4-FFF2-40B4-BE49-F238E27FC236}">
                <a16:creationId xmlns:a16="http://schemas.microsoft.com/office/drawing/2014/main" id="{3BF818BF-6201-794A-965E-BD8EB7823AD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3229" y="2424117"/>
            <a:ext cx="3876258" cy="231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004865"/>
      </p:ext>
    </p:extLst>
  </p:cSld>
  <p:clrMapOvr>
    <a:masterClrMapping/>
  </p:clrMapOvr>
  <p:transition spd="slow" advClick="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C2841F-F508-754B-B9E4-0F228D8E0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8728"/>
            <a:ext cx="8229600" cy="847455"/>
          </a:xfrm>
        </p:spPr>
        <p:txBody>
          <a:bodyPr/>
          <a:lstStyle/>
          <a:p>
            <a:r>
              <a:rPr lang="en-US" dirty="0"/>
              <a:t>Less complex vs. Highly complex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9160F8-3E22-3048-BCC6-A38189F2FD93}"/>
              </a:ext>
            </a:extLst>
          </p:cNvPr>
          <p:cNvSpPr txBox="1"/>
          <p:nvPr/>
        </p:nvSpPr>
        <p:spPr>
          <a:xfrm>
            <a:off x="760021" y="813057"/>
            <a:ext cx="5006563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Size</a:t>
            </a:r>
          </a:p>
          <a:p>
            <a:pPr marL="914127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Watershed/catchment/basin area</a:t>
            </a:r>
          </a:p>
          <a:p>
            <a:pPr marL="914127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Stream order 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Governance arrangements</a:t>
            </a:r>
          </a:p>
          <a:p>
            <a:pPr marL="914127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Single government vs. Transboundary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Issues</a:t>
            </a:r>
          </a:p>
          <a:p>
            <a:pPr marL="914127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Diversity of issues</a:t>
            </a:r>
          </a:p>
          <a:p>
            <a:pPr marL="914127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Intensity of issues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Actors/institutions</a:t>
            </a:r>
          </a:p>
          <a:p>
            <a:pPr marL="914127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Diversity of actors &amp; institutions</a:t>
            </a:r>
          </a:p>
          <a:p>
            <a:pPr marL="914127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Competing factions</a:t>
            </a:r>
          </a:p>
          <a:p>
            <a:endParaRPr lang="en-US" dirty="0"/>
          </a:p>
        </p:txBody>
      </p:sp>
      <p:pic>
        <p:nvPicPr>
          <p:cNvPr id="4" name="Picture 3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A0EDC394-6BC6-C245-9354-F61378B7B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6213" y="1561515"/>
            <a:ext cx="2540587" cy="242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632362"/>
      </p:ext>
    </p:extLst>
  </p:cSld>
  <p:clrMapOvr>
    <a:masterClrMapping/>
  </p:clrMapOvr>
  <p:transition spd="slow" advClick="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C2841F-F508-754B-B9E4-0F228D8E0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8728"/>
            <a:ext cx="8229600" cy="847455"/>
          </a:xfrm>
        </p:spPr>
        <p:txBody>
          <a:bodyPr/>
          <a:lstStyle/>
          <a:p>
            <a:r>
              <a:rPr lang="en-US" dirty="0"/>
              <a:t>Human Engagement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9160F8-3E22-3048-BCC6-A38189F2FD93}"/>
              </a:ext>
            </a:extLst>
          </p:cNvPr>
          <p:cNvSpPr txBox="1"/>
          <p:nvPr/>
        </p:nvSpPr>
        <p:spPr>
          <a:xfrm>
            <a:off x="760021" y="896183"/>
            <a:ext cx="3662028" cy="3385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Utilitarian</a:t>
            </a:r>
          </a:p>
          <a:p>
            <a:pPr marL="914127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H</a:t>
            </a:r>
            <a:r>
              <a:rPr lang="en-US" sz="2000" baseline="-25000" dirty="0"/>
              <a:t>2</a:t>
            </a:r>
            <a:r>
              <a:rPr lang="en-US" sz="2000" dirty="0"/>
              <a:t>O Source</a:t>
            </a:r>
          </a:p>
          <a:p>
            <a:pPr marL="914127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Sewage disposal</a:t>
            </a:r>
          </a:p>
          <a:p>
            <a:pPr marL="914127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Flood protection</a:t>
            </a:r>
          </a:p>
          <a:p>
            <a:pPr marL="914127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Port development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Cultural/Spiritual </a:t>
            </a:r>
          </a:p>
          <a:p>
            <a:pPr marL="914127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Amenity/lifestyle</a:t>
            </a:r>
          </a:p>
          <a:p>
            <a:pPr marL="914127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Healthy/Water quality</a:t>
            </a:r>
          </a:p>
          <a:p>
            <a:pPr marL="914127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Spiritual/Connectedness</a:t>
            </a:r>
          </a:p>
          <a:p>
            <a:endParaRPr lang="en-US" dirty="0"/>
          </a:p>
        </p:txBody>
      </p:sp>
      <p:pic>
        <p:nvPicPr>
          <p:cNvPr id="4" name="Picture 3" descr="A group of people standing in a parking lot&#10;&#10;Description automatically generated">
            <a:extLst>
              <a:ext uri="{FF2B5EF4-FFF2-40B4-BE49-F238E27FC236}">
                <a16:creationId xmlns:a16="http://schemas.microsoft.com/office/drawing/2014/main" id="{FE41AAEC-FB2D-3448-88BA-7A2F4C9A71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6692" y="1259690"/>
            <a:ext cx="3035464" cy="241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109812"/>
      </p:ext>
    </p:extLst>
  </p:cSld>
  <p:clrMapOvr>
    <a:masterClrMapping/>
  </p:clrMapOvr>
  <p:transition spd="slow" advClick="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C2841F-F508-754B-B9E4-0F228D8E0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90" y="48728"/>
            <a:ext cx="8229600" cy="847455"/>
          </a:xfrm>
        </p:spPr>
        <p:txBody>
          <a:bodyPr/>
          <a:lstStyle/>
          <a:p>
            <a:r>
              <a:rPr lang="en-US" dirty="0"/>
              <a:t>Predictable flows vs. Episodic flows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9160F8-3E22-3048-BCC6-A38189F2FD93}"/>
              </a:ext>
            </a:extLst>
          </p:cNvPr>
          <p:cNvSpPr txBox="1"/>
          <p:nvPr/>
        </p:nvSpPr>
        <p:spPr>
          <a:xfrm>
            <a:off x="724395" y="1086190"/>
            <a:ext cx="3509294" cy="2769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Predictable </a:t>
            </a:r>
          </a:p>
          <a:p>
            <a:pPr marL="914127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Dam releases</a:t>
            </a:r>
          </a:p>
          <a:p>
            <a:pPr marL="914127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Monsoonal seasonality</a:t>
            </a:r>
          </a:p>
          <a:p>
            <a:pPr marL="914127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Snowpack melt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Episodic</a:t>
            </a:r>
          </a:p>
          <a:p>
            <a:pPr marL="914127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Highly variable flows</a:t>
            </a:r>
          </a:p>
          <a:p>
            <a:pPr marL="914127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Ephemeral flows </a:t>
            </a:r>
          </a:p>
          <a:p>
            <a:endParaRPr lang="en-US" dirty="0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3E6C6225-2C12-C546-9F8C-CBC9071602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1326" y="1527264"/>
            <a:ext cx="3035464" cy="232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93853"/>
      </p:ext>
    </p:extLst>
  </p:cSld>
  <p:clrMapOvr>
    <a:masterClrMapping/>
  </p:clrMapOvr>
  <p:transition spd="slow"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811BEA8-50B9-0141-B8C5-3833C06FE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2102"/>
            <a:ext cx="8229600" cy="847455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created the Resilient Rivers Blueprint to develop new ways of managing rivers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/>
              <a:t> </a:t>
            </a:r>
          </a:p>
        </p:txBody>
      </p:sp>
      <p:pic>
        <p:nvPicPr>
          <p:cNvPr id="4" name="Picture 3" descr="blueprint title.png">
            <a:extLst>
              <a:ext uri="{FF2B5EF4-FFF2-40B4-BE49-F238E27FC236}">
                <a16:creationId xmlns:a16="http://schemas.microsoft.com/office/drawing/2014/main" id="{BB9031F1-6170-0844-B562-DA5A411009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6500" y="1412190"/>
            <a:ext cx="4821052" cy="289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926351"/>
      </p:ext>
    </p:extLst>
  </p:cSld>
  <p:clrMapOvr>
    <a:masterClrMapping/>
  </p:clrMapOvr>
  <p:transition spd="slow" advClick="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567E90B-0AD6-D94C-BBB2-0D422A0AD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98959"/>
            <a:ext cx="8229600" cy="847455"/>
          </a:xfrm>
        </p:spPr>
        <p:txBody>
          <a:bodyPr/>
          <a:lstStyle/>
          <a:p>
            <a:r>
              <a:rPr lang="en-US" dirty="0"/>
              <a:t>River Personality matrix </a:t>
            </a:r>
          </a:p>
        </p:txBody>
      </p:sp>
      <p:pic>
        <p:nvPicPr>
          <p:cNvPr id="4" name="Picture 3" descr="A picture containing bird&#10;&#10;Description automatically generated">
            <a:extLst>
              <a:ext uri="{FF2B5EF4-FFF2-40B4-BE49-F238E27FC236}">
                <a16:creationId xmlns:a16="http://schemas.microsoft.com/office/drawing/2014/main" id="{A5012D95-BB02-4B42-A0AA-4D39CDD01D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617" y="748496"/>
            <a:ext cx="6932766" cy="413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661136"/>
      </p:ext>
    </p:extLst>
  </p:cSld>
  <p:clrMapOvr>
    <a:masterClrMapping/>
  </p:clrMapOvr>
  <p:transition spd="slow" advClick="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27D4359-6A2F-0C4C-9CE7-38F5DAAA5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344" y="13855"/>
            <a:ext cx="8700655" cy="847455"/>
          </a:xfrm>
        </p:spPr>
        <p:txBody>
          <a:bodyPr/>
          <a:lstStyle/>
          <a:p>
            <a:r>
              <a:rPr lang="en-US" sz="3200" b="1" dirty="0"/>
              <a:t>Working river: </a:t>
            </a:r>
            <a:r>
              <a:rPr lang="en-US" sz="2400" dirty="0"/>
              <a:t>Highly complex, utilitarian, predictable</a:t>
            </a:r>
            <a:endParaRPr lang="en-US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B732C8D-DDCD-1B4B-8888-217B0F3FE9D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831" y="861310"/>
            <a:ext cx="6809828" cy="377649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B0AE27F-BFAE-0741-A86B-863BFBAE8A0E}"/>
              </a:ext>
            </a:extLst>
          </p:cNvPr>
          <p:cNvSpPr/>
          <p:nvPr/>
        </p:nvSpPr>
        <p:spPr>
          <a:xfrm>
            <a:off x="1511300" y="1231900"/>
            <a:ext cx="1549400" cy="15621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32275"/>
      </p:ext>
    </p:extLst>
  </p:cSld>
  <p:clrMapOvr>
    <a:masterClrMapping/>
  </p:clrMapOvr>
  <p:transition spd="slow" advClick="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27D4359-6A2F-0C4C-9CE7-38F5DAAA5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344" y="13855"/>
            <a:ext cx="8700655" cy="847455"/>
          </a:xfrm>
        </p:spPr>
        <p:txBody>
          <a:bodyPr/>
          <a:lstStyle/>
          <a:p>
            <a:r>
              <a:rPr lang="en-US" sz="3200" b="1" dirty="0"/>
              <a:t>Working river: </a:t>
            </a:r>
            <a:r>
              <a:rPr lang="en-US" sz="2400" dirty="0"/>
              <a:t>Highly complex, utilitarian, predictable</a:t>
            </a:r>
            <a:endParaRPr lang="en-US" dirty="0"/>
          </a:p>
        </p:txBody>
      </p:sp>
      <p:pic>
        <p:nvPicPr>
          <p:cNvPr id="6" name="Picture 5" descr="A small boat in a body of water with a city in the background&#10;&#10;Description automatically generated">
            <a:extLst>
              <a:ext uri="{FF2B5EF4-FFF2-40B4-BE49-F238E27FC236}">
                <a16:creationId xmlns:a16="http://schemas.microsoft.com/office/drawing/2014/main" id="{5C18728B-434A-BD4D-8326-FA3C947BDD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978" y="1666668"/>
            <a:ext cx="2576322" cy="20321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1B243CC-437E-2046-A376-6B8656C163FA}"/>
              </a:ext>
            </a:extLst>
          </p:cNvPr>
          <p:cNvSpPr txBox="1"/>
          <p:nvPr/>
        </p:nvSpPr>
        <p:spPr>
          <a:xfrm>
            <a:off x="916162" y="1031966"/>
            <a:ext cx="2169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Rhine River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D2CBE6-612F-B44B-9749-948AD2525B28}"/>
              </a:ext>
            </a:extLst>
          </p:cNvPr>
          <p:cNvSpPr txBox="1"/>
          <p:nvPr/>
        </p:nvSpPr>
        <p:spPr>
          <a:xfrm>
            <a:off x="6096378" y="1378466"/>
            <a:ext cx="28575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1,230 km long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Transboundary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Diversity of 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Competing uses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Major shipping/ports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2014 Thiess International </a:t>
            </a:r>
            <a:r>
              <a:rPr lang="en-US" dirty="0" err="1"/>
              <a:t>Riverprize</a:t>
            </a:r>
            <a:r>
              <a:rPr lang="en-US" dirty="0"/>
              <a:t> winner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id="{802FD0B9-71FF-804C-9237-FADBC76530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5510" y="1118473"/>
            <a:ext cx="2394658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152565"/>
      </p:ext>
    </p:extLst>
  </p:cSld>
  <p:clrMapOvr>
    <a:masterClrMapping/>
  </p:clrMapOvr>
  <p:transition spd="slow" advClick="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27D4359-6A2F-0C4C-9CE7-38F5DAAA5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345" y="13855"/>
            <a:ext cx="8229600" cy="847455"/>
          </a:xfrm>
        </p:spPr>
        <p:txBody>
          <a:bodyPr/>
          <a:lstStyle/>
          <a:p>
            <a:r>
              <a:rPr lang="en-US" sz="3200" b="1" dirty="0"/>
              <a:t>Provider river: </a:t>
            </a:r>
            <a:r>
              <a:rPr lang="en-US" sz="2400" dirty="0"/>
              <a:t>Less complex, utilitarian, predictable</a:t>
            </a:r>
            <a:endParaRPr lang="en-US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B732C8D-DDCD-1B4B-8888-217B0F3FE9D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831" y="861310"/>
            <a:ext cx="6809828" cy="37764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4F9B39E-7E80-2746-A834-E09BE30EB07B}"/>
              </a:ext>
            </a:extLst>
          </p:cNvPr>
          <p:cNvSpPr/>
          <p:nvPr/>
        </p:nvSpPr>
        <p:spPr>
          <a:xfrm>
            <a:off x="3048000" y="1231900"/>
            <a:ext cx="1549400" cy="15621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061280"/>
      </p:ext>
    </p:extLst>
  </p:cSld>
  <p:clrMapOvr>
    <a:masterClrMapping/>
  </p:clrMapOvr>
  <p:transition spd="slow" advClick="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27D4359-6A2F-0C4C-9CE7-38F5DAAA5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345" y="13855"/>
            <a:ext cx="8229600" cy="847455"/>
          </a:xfrm>
        </p:spPr>
        <p:txBody>
          <a:bodyPr/>
          <a:lstStyle/>
          <a:p>
            <a:r>
              <a:rPr lang="en-US" sz="3200" b="1" dirty="0"/>
              <a:t>Recurrent river: </a:t>
            </a:r>
            <a:r>
              <a:rPr lang="en-US" sz="2400" dirty="0"/>
              <a:t>Highly complex, utilitarian, episodic </a:t>
            </a:r>
            <a:endParaRPr lang="en-US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B732C8D-DDCD-1B4B-8888-217B0F3FE9D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831" y="861310"/>
            <a:ext cx="6809828" cy="37764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6D15FC4-930A-EB45-BE1C-096F71168724}"/>
              </a:ext>
            </a:extLst>
          </p:cNvPr>
          <p:cNvSpPr/>
          <p:nvPr/>
        </p:nvSpPr>
        <p:spPr>
          <a:xfrm>
            <a:off x="1511300" y="2768600"/>
            <a:ext cx="1549400" cy="15621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446053"/>
      </p:ext>
    </p:extLst>
  </p:cSld>
  <p:clrMapOvr>
    <a:masterClrMapping/>
  </p:clrMapOvr>
  <p:transition spd="slow" advClick="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27D4359-6A2F-0C4C-9CE7-38F5DAAA5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345" y="13855"/>
            <a:ext cx="8229600" cy="847455"/>
          </a:xfrm>
        </p:spPr>
        <p:txBody>
          <a:bodyPr/>
          <a:lstStyle/>
          <a:p>
            <a:r>
              <a:rPr lang="en-US" sz="3200" b="1" dirty="0"/>
              <a:t>Supplier river: </a:t>
            </a:r>
            <a:r>
              <a:rPr lang="en-US" sz="2400" dirty="0"/>
              <a:t>Less complex, utilitarian, episodic</a:t>
            </a:r>
            <a:endParaRPr lang="en-US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B732C8D-DDCD-1B4B-8888-217B0F3FE9D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831" y="861310"/>
            <a:ext cx="6809828" cy="37764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259F3D9-F2AF-ED49-9EF1-09655FB2DFB8}"/>
              </a:ext>
            </a:extLst>
          </p:cNvPr>
          <p:cNvSpPr/>
          <p:nvPr/>
        </p:nvSpPr>
        <p:spPr>
          <a:xfrm>
            <a:off x="3073400" y="2794000"/>
            <a:ext cx="1549400" cy="15621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255396"/>
      </p:ext>
    </p:extLst>
  </p:cSld>
  <p:clrMapOvr>
    <a:masterClrMapping/>
  </p:clrMapOvr>
  <p:transition spd="slow" advClick="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27D4359-6A2F-0C4C-9CE7-38F5DAAA5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345" y="13855"/>
            <a:ext cx="8229600" cy="847455"/>
          </a:xfrm>
        </p:spPr>
        <p:txBody>
          <a:bodyPr/>
          <a:lstStyle/>
          <a:p>
            <a:r>
              <a:rPr lang="en-US" sz="3200" b="1" dirty="0"/>
              <a:t>Iconic river: </a:t>
            </a:r>
            <a:r>
              <a:rPr lang="en-US" sz="2400" dirty="0"/>
              <a:t>Highly complex, cultural, predictable</a:t>
            </a:r>
            <a:endParaRPr lang="en-US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B732C8D-DDCD-1B4B-8888-217B0F3FE9D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831" y="861310"/>
            <a:ext cx="6809828" cy="37764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CC87750-D02D-6646-AA8C-26B3C24C4E8F}"/>
              </a:ext>
            </a:extLst>
          </p:cNvPr>
          <p:cNvSpPr/>
          <p:nvPr/>
        </p:nvSpPr>
        <p:spPr>
          <a:xfrm>
            <a:off x="4610100" y="1231900"/>
            <a:ext cx="1549400" cy="15621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770014"/>
      </p:ext>
    </p:extLst>
  </p:cSld>
  <p:clrMapOvr>
    <a:masterClrMapping/>
  </p:clrMapOvr>
  <p:transition spd="slow" advClick="0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27D4359-6A2F-0C4C-9CE7-38F5DAAA5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345" y="13855"/>
            <a:ext cx="8229600" cy="847455"/>
          </a:xfrm>
        </p:spPr>
        <p:txBody>
          <a:bodyPr/>
          <a:lstStyle/>
          <a:p>
            <a:r>
              <a:rPr lang="en-US" sz="3200" b="1" dirty="0"/>
              <a:t>Iconic river: </a:t>
            </a:r>
            <a:r>
              <a:rPr lang="en-US" sz="2400" dirty="0"/>
              <a:t>Highly complex, cultural, predictable</a:t>
            </a:r>
            <a:endParaRPr lang="en-US" dirty="0"/>
          </a:p>
        </p:txBody>
      </p:sp>
      <p:pic>
        <p:nvPicPr>
          <p:cNvPr id="6" name="Picture 5" descr="A group of people swimming in the water&#10;&#10;Description automatically generated">
            <a:extLst>
              <a:ext uri="{FF2B5EF4-FFF2-40B4-BE49-F238E27FC236}">
                <a16:creationId xmlns:a16="http://schemas.microsoft.com/office/drawing/2014/main" id="{99D69B11-8771-0248-978E-0C5C9BC74A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109" y="1421363"/>
            <a:ext cx="2412891" cy="27432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C59B435-1B87-3E40-8556-82352EC4CF10}"/>
              </a:ext>
            </a:extLst>
          </p:cNvPr>
          <p:cNvSpPr txBox="1"/>
          <p:nvPr/>
        </p:nvSpPr>
        <p:spPr>
          <a:xfrm>
            <a:off x="825500" y="898143"/>
            <a:ext cx="2076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Ganges River</a:t>
            </a:r>
          </a:p>
        </p:txBody>
      </p:sp>
      <p:pic>
        <p:nvPicPr>
          <p:cNvPr id="8" name="Picture 7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23CEEC72-7F13-7941-A379-0F6EA78C97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1120" y="1040362"/>
            <a:ext cx="4161142" cy="22997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DF358ED-268D-B943-AA79-F1B68BB71052}"/>
              </a:ext>
            </a:extLst>
          </p:cNvPr>
          <p:cNvSpPr txBox="1"/>
          <p:nvPr/>
        </p:nvSpPr>
        <p:spPr>
          <a:xfrm>
            <a:off x="4666837" y="3456902"/>
            <a:ext cx="34869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2,600 km long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Transboundary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Culturally significant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Predictable flows from </a:t>
            </a:r>
            <a:r>
              <a:rPr lang="en-US" dirty="0" err="1"/>
              <a:t>Himalyas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209842"/>
      </p:ext>
    </p:extLst>
  </p:cSld>
  <p:clrMapOvr>
    <a:masterClrMapping/>
  </p:clrMapOvr>
  <p:transition spd="slow" advClick="0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27D4359-6A2F-0C4C-9CE7-38F5DAAA5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345" y="13855"/>
            <a:ext cx="8229600" cy="847455"/>
          </a:xfrm>
        </p:spPr>
        <p:txBody>
          <a:bodyPr/>
          <a:lstStyle/>
          <a:p>
            <a:r>
              <a:rPr lang="en-US" sz="3200" b="1" dirty="0"/>
              <a:t>Vital river: </a:t>
            </a:r>
            <a:r>
              <a:rPr lang="en-US" sz="2400" dirty="0"/>
              <a:t>Less complex, cultural, predictable</a:t>
            </a:r>
            <a:endParaRPr lang="en-US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B732C8D-DDCD-1B4B-8888-217B0F3FE9D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831" y="861310"/>
            <a:ext cx="6809828" cy="37764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E0F55E7-2FF4-6C4D-A74A-8D95B0278748}"/>
              </a:ext>
            </a:extLst>
          </p:cNvPr>
          <p:cNvSpPr/>
          <p:nvPr/>
        </p:nvSpPr>
        <p:spPr>
          <a:xfrm>
            <a:off x="6172200" y="1231900"/>
            <a:ext cx="1549400" cy="15621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624271"/>
      </p:ext>
    </p:extLst>
  </p:cSld>
  <p:clrMapOvr>
    <a:masterClrMapping/>
  </p:clrMapOvr>
  <p:transition spd="slow" advClick="0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27D4359-6A2F-0C4C-9CE7-38F5DAAA5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345" y="13855"/>
            <a:ext cx="8229600" cy="847455"/>
          </a:xfrm>
        </p:spPr>
        <p:txBody>
          <a:bodyPr/>
          <a:lstStyle/>
          <a:p>
            <a:r>
              <a:rPr lang="en-US" sz="3200" b="1" dirty="0"/>
              <a:t>Ambitious river: </a:t>
            </a:r>
            <a:r>
              <a:rPr lang="en-US" sz="2400" dirty="0"/>
              <a:t>Highly complex, cultural, episodic</a:t>
            </a:r>
            <a:endParaRPr lang="en-US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B732C8D-DDCD-1B4B-8888-217B0F3FE9D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831" y="861310"/>
            <a:ext cx="6809828" cy="37764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08B3966-CD3D-AF45-8A8A-22E8B5FA2CCC}"/>
              </a:ext>
            </a:extLst>
          </p:cNvPr>
          <p:cNvSpPr/>
          <p:nvPr/>
        </p:nvSpPr>
        <p:spPr>
          <a:xfrm>
            <a:off x="4635500" y="2768600"/>
            <a:ext cx="1549400" cy="15621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614958"/>
      </p:ext>
    </p:extLst>
  </p:cSld>
  <p:clrMapOvr>
    <a:masterClrMapping/>
  </p:clrMapOvr>
  <p:transition spd="slow"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1569" y="152402"/>
            <a:ext cx="8229600" cy="847455"/>
          </a:xfrm>
        </p:spPr>
        <p:txBody>
          <a:bodyPr/>
          <a:lstStyle/>
          <a:p>
            <a:pPr algn="l"/>
            <a:r>
              <a:rPr lang="en-US" sz="4000" dirty="0"/>
              <a:t>What is river resilience?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8135" y="3253134"/>
            <a:ext cx="72813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River resilience = The capacity of a river system and its associated communities to quickly </a:t>
            </a:r>
            <a:r>
              <a:rPr lang="en-US" sz="2000" b="1" i="1" dirty="0"/>
              <a:t>recover</a:t>
            </a:r>
            <a:r>
              <a:rPr lang="en-US" sz="2000" dirty="0"/>
              <a:t> from disturbances, </a:t>
            </a:r>
            <a:r>
              <a:rPr lang="en-US" sz="2000" b="1" i="1" dirty="0"/>
              <a:t>adapt</a:t>
            </a:r>
            <a:r>
              <a:rPr lang="en-US" sz="2000" dirty="0"/>
              <a:t> to changes without collapsing, and to</a:t>
            </a:r>
            <a:r>
              <a:rPr lang="en-US" sz="2000" b="1" i="1" dirty="0"/>
              <a:t> transform </a:t>
            </a:r>
            <a:r>
              <a:rPr lang="en-US" sz="2000" dirty="0"/>
              <a:t>through innovation and implementation of resilience strategies. </a:t>
            </a:r>
          </a:p>
        </p:txBody>
      </p:sp>
      <p:pic>
        <p:nvPicPr>
          <p:cNvPr id="6" name="Picture 5" descr="A picture containing clock, meter&#10;&#10;Description automatically generated">
            <a:extLst>
              <a:ext uri="{FF2B5EF4-FFF2-40B4-BE49-F238E27FC236}">
                <a16:creationId xmlns:a16="http://schemas.microsoft.com/office/drawing/2014/main" id="{CA5D3B7F-E174-3D46-8728-972152629C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3199" y="1211968"/>
            <a:ext cx="9144000" cy="204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989139"/>
      </p:ext>
    </p:extLst>
  </p:cSld>
  <p:clrMapOvr>
    <a:masterClrMapping/>
  </p:clrMapOvr>
  <p:transition spd="slow" advClick="0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27D4359-6A2F-0C4C-9CE7-38F5DAAA5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345" y="13855"/>
            <a:ext cx="8229600" cy="847455"/>
          </a:xfrm>
        </p:spPr>
        <p:txBody>
          <a:bodyPr/>
          <a:lstStyle/>
          <a:p>
            <a:r>
              <a:rPr lang="en-US" sz="3200" b="1" dirty="0"/>
              <a:t>Seminal river: </a:t>
            </a:r>
            <a:r>
              <a:rPr lang="en-US" sz="2400" dirty="0"/>
              <a:t>Less complex, cultural, episodic</a:t>
            </a:r>
            <a:endParaRPr lang="en-US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B732C8D-DDCD-1B4B-8888-217B0F3FE9D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831" y="861310"/>
            <a:ext cx="6809828" cy="37764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2342564-6DB4-5542-A765-AB5CC9FD217A}"/>
              </a:ext>
            </a:extLst>
          </p:cNvPr>
          <p:cNvSpPr/>
          <p:nvPr/>
        </p:nvSpPr>
        <p:spPr>
          <a:xfrm>
            <a:off x="6184900" y="2781300"/>
            <a:ext cx="1549400" cy="15621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986630"/>
      </p:ext>
    </p:extLst>
  </p:cSld>
  <p:clrMapOvr>
    <a:masterClrMapping/>
  </p:clrMapOvr>
  <p:transition spd="slow" advClick="0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A2DF163-6C51-4A4D-9EF8-4528FC199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54" y="-164121"/>
            <a:ext cx="8229600" cy="847455"/>
          </a:xfrm>
        </p:spPr>
        <p:txBody>
          <a:bodyPr/>
          <a:lstStyle/>
          <a:p>
            <a:r>
              <a:rPr lang="en-US" dirty="0"/>
              <a:t>Second step: Resilience assessment (report card)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F13D76-BC1B-A84F-873C-E6D2362AEA8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3994" y="2008064"/>
            <a:ext cx="1315957" cy="1883997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E5DA75-7C5A-8645-B34C-4C2AE6ED11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528" y="2107580"/>
            <a:ext cx="1657227" cy="17232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2C9E92-8DD3-0143-93A3-001EF68F16D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85221" y="2107580"/>
            <a:ext cx="1301652" cy="14979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96E942-6E0B-9748-A8B0-81F36CBA47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7072" y="1998443"/>
            <a:ext cx="1221641" cy="1893618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7DC8F7-A3A1-D143-9659-F7BC275427F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7089" y="1736505"/>
            <a:ext cx="1640388" cy="9173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B2B1FD-48DA-1347-9412-6E47C5AA589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8872" y="3114312"/>
            <a:ext cx="1536821" cy="5522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FD91BC-C7AE-7845-BBF7-38D96F1726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8254" y="1039255"/>
            <a:ext cx="8647439" cy="61288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B59461A-03F6-F543-A52E-1F63367008E6}"/>
              </a:ext>
            </a:extLst>
          </p:cNvPr>
          <p:cNvSpPr/>
          <p:nvPr/>
        </p:nvSpPr>
        <p:spPr>
          <a:xfrm>
            <a:off x="1807696" y="1039255"/>
            <a:ext cx="1640388" cy="285280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618170"/>
      </p:ext>
    </p:extLst>
  </p:cSld>
  <p:clrMapOvr>
    <a:masterClrMapping/>
  </p:clrMapOvr>
  <p:transition spd="slow" advClick="0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D33370F-BA81-6440-821E-2B44739DF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400"/>
            <a:ext cx="8229600" cy="847455"/>
          </a:xfrm>
        </p:spPr>
        <p:txBody>
          <a:bodyPr/>
          <a:lstStyle/>
          <a:p>
            <a:r>
              <a:rPr lang="en-US" dirty="0"/>
              <a:t>Report cards create environmental intelligence</a:t>
            </a:r>
          </a:p>
        </p:txBody>
      </p:sp>
      <p:pic>
        <p:nvPicPr>
          <p:cNvPr id="4" name="Picture 3" descr="A close up of a card&#10;&#10;Description automatically generated">
            <a:extLst>
              <a:ext uri="{FF2B5EF4-FFF2-40B4-BE49-F238E27FC236}">
                <a16:creationId xmlns:a16="http://schemas.microsoft.com/office/drawing/2014/main" id="{924103A3-2973-DA40-B5F6-B89613B22F0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392" y="997527"/>
            <a:ext cx="7854043" cy="375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22009"/>
      </p:ext>
    </p:extLst>
  </p:cSld>
  <p:clrMapOvr>
    <a:masterClrMapping/>
  </p:clrMapOvr>
  <p:transition spd="slow" advClick="0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F3DF62C-CB02-2A43-B594-0BFBF66CB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37603"/>
            <a:ext cx="8229600" cy="847455"/>
          </a:xfrm>
        </p:spPr>
        <p:txBody>
          <a:bodyPr/>
          <a:lstStyle/>
          <a:p>
            <a:r>
              <a:rPr lang="en-US" sz="3600" dirty="0"/>
              <a:t>River Resilience report card goals</a:t>
            </a:r>
          </a:p>
        </p:txBody>
      </p:sp>
      <p:pic>
        <p:nvPicPr>
          <p:cNvPr id="5" name="Picture 4" descr="A picture containing device&#10;&#10;Description automatically generated">
            <a:extLst>
              <a:ext uri="{FF2B5EF4-FFF2-40B4-BE49-F238E27FC236}">
                <a16:creationId xmlns:a16="http://schemas.microsoft.com/office/drawing/2014/main" id="{ED047372-D66E-BB4E-8C2B-EA133AA0A5C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1728" y="809852"/>
            <a:ext cx="4182272" cy="41049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9A3A07-3536-804D-A4F5-F7A906FA5007}"/>
              </a:ext>
            </a:extLst>
          </p:cNvPr>
          <p:cNvSpPr txBox="1"/>
          <p:nvPr/>
        </p:nvSpPr>
        <p:spPr>
          <a:xfrm>
            <a:off x="323550" y="1093678"/>
            <a:ext cx="4519122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Institutional Arrangements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Systems Approach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Financial Security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Adaptive Management</a:t>
            </a:r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61EFC63B-4783-3D4E-99FD-43BBBE3FF158}"/>
              </a:ext>
            </a:extLst>
          </p:cNvPr>
          <p:cNvSpPr/>
          <p:nvPr/>
        </p:nvSpPr>
        <p:spPr>
          <a:xfrm>
            <a:off x="1993900" y="1574800"/>
            <a:ext cx="342900" cy="431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0F8984DB-D591-6949-8F90-8B7437247AFE}"/>
              </a:ext>
            </a:extLst>
          </p:cNvPr>
          <p:cNvSpPr/>
          <p:nvPr/>
        </p:nvSpPr>
        <p:spPr>
          <a:xfrm>
            <a:off x="2002236" y="3327400"/>
            <a:ext cx="342900" cy="431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955BD7B7-2334-4544-BE96-D0555773BBB3}"/>
              </a:ext>
            </a:extLst>
          </p:cNvPr>
          <p:cNvSpPr/>
          <p:nvPr/>
        </p:nvSpPr>
        <p:spPr>
          <a:xfrm>
            <a:off x="1993900" y="2451100"/>
            <a:ext cx="342900" cy="431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621037"/>
      </p:ext>
    </p:extLst>
  </p:cSld>
  <p:clrMapOvr>
    <a:masterClrMapping/>
  </p:clrMapOvr>
  <p:transition spd="slow" advClick="0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7906" y="-12462"/>
            <a:ext cx="8229600" cy="847455"/>
          </a:xfrm>
        </p:spPr>
        <p:txBody>
          <a:bodyPr/>
          <a:lstStyle/>
          <a:p>
            <a:r>
              <a:rPr lang="en-US" sz="3200" dirty="0"/>
              <a:t>Institutional Arrangements objectives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82706" y="1317762"/>
            <a:ext cx="350961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/>
              <a:t>Leadership</a:t>
            </a:r>
          </a:p>
          <a:p>
            <a:pPr marL="342900" indent="-342900">
              <a:buFont typeface="Arial"/>
              <a:buChar char="•"/>
            </a:pPr>
            <a:endParaRPr lang="en-US" sz="2800" dirty="0"/>
          </a:p>
          <a:p>
            <a:pPr marL="342900" indent="-342900">
              <a:buFont typeface="Arial"/>
              <a:buChar char="•"/>
            </a:pPr>
            <a:r>
              <a:rPr lang="en-US" sz="2800" dirty="0"/>
              <a:t>Decision Framework</a:t>
            </a:r>
          </a:p>
          <a:p>
            <a:pPr marL="342900" indent="-342900">
              <a:buFont typeface="Arial"/>
              <a:buChar char="•"/>
            </a:pPr>
            <a:endParaRPr lang="en-US" sz="2800" dirty="0"/>
          </a:p>
          <a:p>
            <a:pPr marL="342900" indent="-342900">
              <a:buFont typeface="Arial"/>
              <a:buChar char="•"/>
            </a:pPr>
            <a:r>
              <a:rPr lang="en-US" sz="2800" dirty="0"/>
              <a:t>Cultural Governance</a:t>
            </a:r>
          </a:p>
        </p:txBody>
      </p:sp>
      <p:sp>
        <p:nvSpPr>
          <p:cNvPr id="6" name="Rectangle 5"/>
          <p:cNvSpPr/>
          <p:nvPr/>
        </p:nvSpPr>
        <p:spPr>
          <a:xfrm>
            <a:off x="254000" y="3700059"/>
            <a:ext cx="1270000" cy="7195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device&#10;&#10;Description automatically generated">
            <a:extLst>
              <a:ext uri="{FF2B5EF4-FFF2-40B4-BE49-F238E27FC236}">
                <a16:creationId xmlns:a16="http://schemas.microsoft.com/office/drawing/2014/main" id="{9F9DA5B1-1095-5144-BAF8-548BF8EC62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020" y="1015806"/>
            <a:ext cx="3200400" cy="316486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FCFB6BB-EEFF-C540-8A73-B941F832307C}"/>
              </a:ext>
            </a:extLst>
          </p:cNvPr>
          <p:cNvSpPr/>
          <p:nvPr/>
        </p:nvSpPr>
        <p:spPr>
          <a:xfrm>
            <a:off x="254000" y="3700059"/>
            <a:ext cx="864937" cy="4977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115183"/>
      </p:ext>
    </p:extLst>
  </p:cSld>
  <p:clrMapOvr>
    <a:masterClrMapping/>
  </p:clrMapOvr>
  <p:transition spd="slow" advClick="0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"/>
            <a:ext cx="8229600" cy="847455"/>
          </a:xfrm>
        </p:spPr>
        <p:txBody>
          <a:bodyPr/>
          <a:lstStyle/>
          <a:p>
            <a:r>
              <a:rPr lang="en-US" sz="3200" dirty="0"/>
              <a:t>Systems Approach objectives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67482" y="1453290"/>
            <a:ext cx="348230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/>
              <a:t>Stakeholder Equity</a:t>
            </a:r>
          </a:p>
          <a:p>
            <a:pPr marL="342900" indent="-342900">
              <a:buFont typeface="Arial"/>
              <a:buChar char="•"/>
            </a:pPr>
            <a:endParaRPr lang="en-US" sz="2800" dirty="0"/>
          </a:p>
          <a:p>
            <a:pPr marL="342900" indent="-342900">
              <a:buFont typeface="Arial"/>
              <a:buChar char="•"/>
            </a:pPr>
            <a:r>
              <a:rPr lang="en-US" sz="2800" dirty="0"/>
              <a:t>Connectedness</a:t>
            </a:r>
          </a:p>
          <a:p>
            <a:pPr marL="342900" indent="-342900">
              <a:buFont typeface="Arial"/>
              <a:buChar char="•"/>
            </a:pPr>
            <a:endParaRPr lang="en-US" sz="2800" dirty="0"/>
          </a:p>
          <a:p>
            <a:pPr marL="342900" indent="-342900">
              <a:buFont typeface="Arial"/>
              <a:buChar char="•"/>
            </a:pPr>
            <a:r>
              <a:rPr lang="en-US" sz="2800" dirty="0"/>
              <a:t>Multi-scale Planning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254000" y="3700059"/>
            <a:ext cx="1270000" cy="7195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847460"/>
            <a:ext cx="914400" cy="45640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device&#10;&#10;Description automatically generated">
            <a:extLst>
              <a:ext uri="{FF2B5EF4-FFF2-40B4-BE49-F238E27FC236}">
                <a16:creationId xmlns:a16="http://schemas.microsoft.com/office/drawing/2014/main" id="{F1E44149-0F92-BC45-9938-7BFD1F3E5E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400" y="1126960"/>
            <a:ext cx="3415081" cy="329264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155D7E7-029B-9F4E-BEDE-84F22C6A3C87}"/>
              </a:ext>
            </a:extLst>
          </p:cNvPr>
          <p:cNvSpPr/>
          <p:nvPr/>
        </p:nvSpPr>
        <p:spPr>
          <a:xfrm>
            <a:off x="649705" y="847460"/>
            <a:ext cx="1070811" cy="5722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A0A060-A725-4545-87CF-4D65564E3AFB}"/>
              </a:ext>
            </a:extLst>
          </p:cNvPr>
          <p:cNvSpPr/>
          <p:nvPr/>
        </p:nvSpPr>
        <p:spPr>
          <a:xfrm>
            <a:off x="457200" y="723896"/>
            <a:ext cx="1371600" cy="876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221467"/>
      </p:ext>
    </p:extLst>
  </p:cSld>
  <p:clrMapOvr>
    <a:masterClrMapping/>
  </p:clrMapOvr>
  <p:transition spd="slow" advClick="0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50794"/>
            <a:ext cx="8229600" cy="847455"/>
          </a:xfrm>
        </p:spPr>
        <p:txBody>
          <a:bodyPr/>
          <a:lstStyle/>
          <a:p>
            <a:r>
              <a:rPr lang="en-US" sz="3200" dirty="0"/>
              <a:t>Financial Security objectives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53958" y="1303867"/>
            <a:ext cx="396775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/>
              <a:t>Innovative Mechanisms</a:t>
            </a:r>
          </a:p>
          <a:p>
            <a:pPr marL="342900" indent="-342900">
              <a:buFont typeface="Arial"/>
              <a:buChar char="•"/>
            </a:pPr>
            <a:endParaRPr lang="en-US" sz="2800" dirty="0"/>
          </a:p>
          <a:p>
            <a:pPr marL="342900" indent="-342900">
              <a:buFont typeface="Arial"/>
              <a:buChar char="•"/>
            </a:pPr>
            <a:r>
              <a:rPr lang="en-US" sz="2800" dirty="0"/>
              <a:t>Valuing Eco-services</a:t>
            </a:r>
          </a:p>
          <a:p>
            <a:pPr marL="342900" indent="-342900">
              <a:buFont typeface="Arial"/>
              <a:buChar char="•"/>
            </a:pPr>
            <a:endParaRPr lang="en-US" sz="2800" dirty="0"/>
          </a:p>
          <a:p>
            <a:pPr marL="342900" indent="-342900">
              <a:buFont typeface="Arial"/>
              <a:buChar char="•"/>
            </a:pPr>
            <a:r>
              <a:rPr lang="en-US" sz="2800" dirty="0"/>
              <a:t>Sufficient Resources</a:t>
            </a:r>
          </a:p>
        </p:txBody>
      </p:sp>
      <p:sp>
        <p:nvSpPr>
          <p:cNvPr id="6" name="Rectangle 5"/>
          <p:cNvSpPr/>
          <p:nvPr/>
        </p:nvSpPr>
        <p:spPr>
          <a:xfrm>
            <a:off x="254000" y="3700059"/>
            <a:ext cx="1270000" cy="7195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river resilience circle-05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999857"/>
            <a:ext cx="3867579" cy="383963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56000" y="999857"/>
            <a:ext cx="897958" cy="30401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837694"/>
      </p:ext>
    </p:extLst>
  </p:cSld>
  <p:clrMapOvr>
    <a:masterClrMapping/>
  </p:clrMapOvr>
  <p:transition spd="slow" advClick="0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"/>
            <a:ext cx="8229600" cy="847455"/>
          </a:xfrm>
        </p:spPr>
        <p:txBody>
          <a:bodyPr/>
          <a:lstStyle/>
          <a:p>
            <a:r>
              <a:rPr lang="en-US" sz="3200" dirty="0"/>
              <a:t>Adaptive Management objectives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53958" y="1232922"/>
            <a:ext cx="42328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/>
              <a:t>Cross-</a:t>
            </a:r>
            <a:r>
              <a:rPr lang="en-US" sz="2800" dirty="0" err="1"/>
              <a:t>Sectoral</a:t>
            </a:r>
            <a:endParaRPr lang="en-US" sz="2800" dirty="0"/>
          </a:p>
          <a:p>
            <a:pPr marL="342900" indent="-342900">
              <a:buFont typeface="Arial"/>
              <a:buChar char="•"/>
            </a:pPr>
            <a:endParaRPr lang="en-US" sz="2800" dirty="0"/>
          </a:p>
          <a:p>
            <a:pPr marL="342900" indent="-342900">
              <a:buFont typeface="Arial"/>
              <a:buChar char="•"/>
            </a:pPr>
            <a:r>
              <a:rPr lang="en-US" sz="2800" dirty="0"/>
              <a:t>Carbon Neutrality</a:t>
            </a:r>
          </a:p>
          <a:p>
            <a:pPr marL="342900" indent="-342900">
              <a:buFont typeface="Arial"/>
              <a:buChar char="•"/>
            </a:pPr>
            <a:endParaRPr lang="en-US" sz="2800" dirty="0"/>
          </a:p>
          <a:p>
            <a:pPr marL="342900" indent="-342900">
              <a:buFont typeface="Arial"/>
              <a:buChar char="•"/>
            </a:pPr>
            <a:r>
              <a:rPr lang="en-US" sz="2800" dirty="0"/>
              <a:t>Ecosystem-based Management</a:t>
            </a:r>
          </a:p>
        </p:txBody>
      </p:sp>
      <p:sp>
        <p:nvSpPr>
          <p:cNvPr id="6" name="Rectangle 5"/>
          <p:cNvSpPr/>
          <p:nvPr/>
        </p:nvSpPr>
        <p:spPr>
          <a:xfrm>
            <a:off x="254000" y="3700059"/>
            <a:ext cx="1270000" cy="7195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river resilience circle-05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4000" y="880533"/>
            <a:ext cx="3708400" cy="358799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00400" y="3981523"/>
            <a:ext cx="1100667" cy="48700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987910"/>
      </p:ext>
    </p:extLst>
  </p:cSld>
  <p:clrMapOvr>
    <a:masterClrMapping/>
  </p:clrMapOvr>
  <p:transition spd="slow" advClick="0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F3DF62C-CB02-2A43-B594-0BFBF66CB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37603"/>
            <a:ext cx="8229600" cy="847455"/>
          </a:xfrm>
        </p:spPr>
        <p:txBody>
          <a:bodyPr/>
          <a:lstStyle/>
          <a:p>
            <a:r>
              <a:rPr lang="en-US" dirty="0"/>
              <a:t>River Resilience report card goals &amp; objectives</a:t>
            </a:r>
          </a:p>
        </p:txBody>
      </p:sp>
      <p:pic>
        <p:nvPicPr>
          <p:cNvPr id="4" name="Picture 3" descr="A picture containing device&#10;&#10;Description automatically generated">
            <a:extLst>
              <a:ext uri="{FF2B5EF4-FFF2-40B4-BE49-F238E27FC236}">
                <a16:creationId xmlns:a16="http://schemas.microsoft.com/office/drawing/2014/main" id="{35E3DF31-8189-1946-A23E-D00CB0B3468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4973" y="721021"/>
            <a:ext cx="4086930" cy="40114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308DF78-0CCB-CC4F-A5E8-84CFDCD191CA}"/>
              </a:ext>
            </a:extLst>
          </p:cNvPr>
          <p:cNvSpPr txBox="1"/>
          <p:nvPr/>
        </p:nvSpPr>
        <p:spPr>
          <a:xfrm>
            <a:off x="5924302" y="1318560"/>
            <a:ext cx="29402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Locally relevant indicators for each objective selected for individual rivers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Real value is repeated measures to observe changes</a:t>
            </a:r>
          </a:p>
        </p:txBody>
      </p:sp>
    </p:spTree>
    <p:extLst>
      <p:ext uri="{BB962C8B-B14F-4D97-AF65-F5344CB8AC3E}">
        <p14:creationId xmlns:p14="http://schemas.microsoft.com/office/powerpoint/2010/main" val="426172677"/>
      </p:ext>
    </p:extLst>
  </p:cSld>
  <p:clrMapOvr>
    <a:masterClrMapping/>
  </p:clrMapOvr>
  <p:transition spd="slow" advClick="0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69C5EF-E93A-BE47-8A6B-01E2F1F98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31805"/>
            <a:ext cx="8229600" cy="847455"/>
          </a:xfrm>
        </p:spPr>
        <p:txBody>
          <a:bodyPr/>
          <a:lstStyle/>
          <a:p>
            <a:r>
              <a:rPr lang="en-US" dirty="0"/>
              <a:t>Three phase report card process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CE4D9D-9E03-924B-8C48-F4EA08772461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8017" y="602379"/>
            <a:ext cx="4896210" cy="41989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102756E-966E-7B44-BB46-E3BC712CAAFB}"/>
              </a:ext>
            </a:extLst>
          </p:cNvPr>
          <p:cNvSpPr txBox="1"/>
          <p:nvPr/>
        </p:nvSpPr>
        <p:spPr>
          <a:xfrm>
            <a:off x="7120427" y="3771900"/>
            <a:ext cx="1831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Vanessa Vargas-Nguyen 2020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F58B1E-6413-0449-ABE5-0B84E0167C76}"/>
              </a:ext>
            </a:extLst>
          </p:cNvPr>
          <p:cNvSpPr txBox="1"/>
          <p:nvPr/>
        </p:nvSpPr>
        <p:spPr>
          <a:xfrm>
            <a:off x="342900" y="1080502"/>
            <a:ext cx="2377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1: Self-assessment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54753F-D74B-5E44-BAB0-87BD5BBC4BFD}"/>
              </a:ext>
            </a:extLst>
          </p:cNvPr>
          <p:cNvSpPr txBox="1"/>
          <p:nvPr/>
        </p:nvSpPr>
        <p:spPr>
          <a:xfrm>
            <a:off x="446217" y="2552700"/>
            <a:ext cx="193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2: River resilience report card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018CD9-85E6-5248-8C70-D4ABBE566774}"/>
              </a:ext>
            </a:extLst>
          </p:cNvPr>
          <p:cNvSpPr txBox="1"/>
          <p:nvPr/>
        </p:nvSpPr>
        <p:spPr>
          <a:xfrm>
            <a:off x="537563" y="3992265"/>
            <a:ext cx="1048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Steps 3-5</a:t>
            </a:r>
          </a:p>
        </p:txBody>
      </p:sp>
      <p:pic>
        <p:nvPicPr>
          <p:cNvPr id="8" name="Picture 7" descr="A picture containing photo, food&#10;&#10;Description automatically generated">
            <a:extLst>
              <a:ext uri="{FF2B5EF4-FFF2-40B4-BE49-F238E27FC236}">
                <a16:creationId xmlns:a16="http://schemas.microsoft.com/office/drawing/2014/main" id="{8CF5524C-9C01-5C49-A60E-1D8BBBC818A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4227" y="1231900"/>
            <a:ext cx="1270213" cy="166068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id="{ED9E08E6-3F7F-EF4E-996A-B03D4E6DC90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2523" y="1989430"/>
            <a:ext cx="1279621" cy="166068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57101299"/>
      </p:ext>
    </p:extLst>
  </p:cSld>
  <p:clrMapOvr>
    <a:masterClrMapping/>
  </p:clrMapOvr>
  <p:transition spd="slow"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A2DF163-6C51-4A4D-9EF8-4528FC199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54" y="-164121"/>
            <a:ext cx="8229600" cy="847455"/>
          </a:xfrm>
        </p:spPr>
        <p:txBody>
          <a:bodyPr/>
          <a:lstStyle/>
          <a:p>
            <a:r>
              <a:rPr lang="en-US" dirty="0"/>
              <a:t>5 step process to develop river resilience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F13D76-BC1B-A84F-873C-E6D2362AEA8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3994" y="2008064"/>
            <a:ext cx="1315957" cy="1883997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E5DA75-7C5A-8645-B34C-4C2AE6ED11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528" y="2107580"/>
            <a:ext cx="1657227" cy="17232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2C9E92-8DD3-0143-93A3-001EF68F16D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85221" y="2107580"/>
            <a:ext cx="1301652" cy="14979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96E942-6E0B-9748-A8B0-81F36CBA47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7072" y="1998443"/>
            <a:ext cx="1221641" cy="1893618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7DC8F7-A3A1-D143-9659-F7BC275427F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7089" y="1736505"/>
            <a:ext cx="1640388" cy="9173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B2B1FD-48DA-1347-9412-6E47C5AA589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8872" y="3114312"/>
            <a:ext cx="1536821" cy="5522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FD91BC-C7AE-7845-BBF7-38D96F1726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8254" y="1039255"/>
            <a:ext cx="8647439" cy="61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315571"/>
      </p:ext>
    </p:extLst>
  </p:cSld>
  <p:clrMapOvr>
    <a:masterClrMapping/>
  </p:clrMapOvr>
  <p:transition spd="slow" advClick="0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A2DF163-6C51-4A4D-9EF8-4528FC199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54" y="-164121"/>
            <a:ext cx="8229600" cy="847455"/>
          </a:xfrm>
        </p:spPr>
        <p:txBody>
          <a:bodyPr/>
          <a:lstStyle/>
          <a:p>
            <a:r>
              <a:rPr lang="en-US" dirty="0"/>
              <a:t>Third step: Resilience strategy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F13D76-BC1B-A84F-873C-E6D2362AEA8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3994" y="2008064"/>
            <a:ext cx="1315957" cy="1883997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E5DA75-7C5A-8645-B34C-4C2AE6ED11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528" y="2107580"/>
            <a:ext cx="1657227" cy="17232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2C9E92-8DD3-0143-93A3-001EF68F16D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85221" y="2107580"/>
            <a:ext cx="1301652" cy="14979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96E942-6E0B-9748-A8B0-81F36CBA47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7072" y="1998443"/>
            <a:ext cx="1221641" cy="1893618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7DC8F7-A3A1-D143-9659-F7BC275427F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7089" y="1736505"/>
            <a:ext cx="1640388" cy="9173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B2B1FD-48DA-1347-9412-6E47C5AA589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8872" y="3114312"/>
            <a:ext cx="1536821" cy="5522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FD91BC-C7AE-7845-BBF7-38D96F1726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8254" y="1039255"/>
            <a:ext cx="8647439" cy="61288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B59461A-03F6-F543-A52E-1F63367008E6}"/>
              </a:ext>
            </a:extLst>
          </p:cNvPr>
          <p:cNvSpPr/>
          <p:nvPr/>
        </p:nvSpPr>
        <p:spPr>
          <a:xfrm>
            <a:off x="3386873" y="1039255"/>
            <a:ext cx="1853918" cy="294319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861017"/>
      </p:ext>
    </p:extLst>
  </p:cSld>
  <p:clrMapOvr>
    <a:masterClrMapping/>
  </p:clrMapOvr>
  <p:transition spd="slow" advClick="0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10894A3-C453-5345-9FA4-805B8928B1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999857"/>
            <a:ext cx="1169673" cy="1397446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FE76551-7543-6B4A-8191-7D643E35B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400"/>
            <a:ext cx="8229600" cy="847455"/>
          </a:xfrm>
        </p:spPr>
        <p:txBody>
          <a:bodyPr/>
          <a:lstStyle/>
          <a:p>
            <a:r>
              <a:rPr lang="en-US" dirty="0"/>
              <a:t>Develop strategy to increase resilience attributes</a:t>
            </a:r>
          </a:p>
        </p:txBody>
      </p:sp>
      <p:pic>
        <p:nvPicPr>
          <p:cNvPr id="6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8F4889E-3AB9-7A46-B6F2-391FB5E83F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135" y="2512847"/>
            <a:ext cx="1169673" cy="1472540"/>
          </a:xfrm>
          <a:prstGeom prst="rect">
            <a:avLst/>
          </a:prstGeom>
        </p:spPr>
      </p:pic>
      <p:pic>
        <p:nvPicPr>
          <p:cNvPr id="7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E4595E0-55EF-ED4E-8AD3-500C4EF28BF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5864" y="1062580"/>
            <a:ext cx="1169673" cy="1341912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DC4DB48D-95E0-ED4F-B8E6-8D78BA6F1B1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4100" y="2493761"/>
            <a:ext cx="1473200" cy="1472540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3305F79D-C789-D044-BC4D-0D16258E184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9143" y="1091056"/>
            <a:ext cx="1264722" cy="150534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CB411A2-C5A7-C843-AB71-14BCF275FEC1}"/>
              </a:ext>
            </a:extLst>
          </p:cNvPr>
          <p:cNvSpPr txBox="1"/>
          <p:nvPr/>
        </p:nvSpPr>
        <p:spPr>
          <a:xfrm>
            <a:off x="1626873" y="1224455"/>
            <a:ext cx="16031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Ability to withstand perturbations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155652-2316-CA4D-A6DA-07D22A9FB5E7}"/>
              </a:ext>
            </a:extLst>
          </p:cNvPr>
          <p:cNvSpPr txBox="1"/>
          <p:nvPr/>
        </p:nvSpPr>
        <p:spPr>
          <a:xfrm>
            <a:off x="1657811" y="2718716"/>
            <a:ext cx="14962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Broad engagement with diverse stakeholders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EF377F-43DF-DC4E-9927-68B4B38FAD25}"/>
              </a:ext>
            </a:extLst>
          </p:cNvPr>
          <p:cNvSpPr txBox="1"/>
          <p:nvPr/>
        </p:nvSpPr>
        <p:spPr>
          <a:xfrm>
            <a:off x="4631190" y="1177199"/>
            <a:ext cx="21471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Combining social, economic &amp; environmental aspects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F1CD1F7-7AA1-B64B-9BB4-4018CD15A56E}"/>
              </a:ext>
            </a:extLst>
          </p:cNvPr>
          <p:cNvSpPr txBox="1"/>
          <p:nvPr/>
        </p:nvSpPr>
        <p:spPr>
          <a:xfrm>
            <a:off x="4631190" y="2725245"/>
            <a:ext cx="1971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Existing systems that can replace functions of missing systems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6DE3EEE-A9A6-CB49-AE02-7D80C6128CFB}"/>
              </a:ext>
            </a:extLst>
          </p:cNvPr>
          <p:cNvSpPr txBox="1"/>
          <p:nvPr/>
        </p:nvSpPr>
        <p:spPr>
          <a:xfrm>
            <a:off x="6994075" y="2580021"/>
            <a:ext cx="18548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Ability to modify and adapt to new conditions</a:t>
            </a:r>
          </a:p>
        </p:txBody>
      </p:sp>
    </p:spTree>
    <p:extLst>
      <p:ext uri="{BB962C8B-B14F-4D97-AF65-F5344CB8AC3E}">
        <p14:creationId xmlns:p14="http://schemas.microsoft.com/office/powerpoint/2010/main" val="2938884762"/>
      </p:ext>
    </p:extLst>
  </p:cSld>
  <p:clrMapOvr>
    <a:masterClrMapping/>
  </p:clrMapOvr>
  <p:transition spd="slow" advClick="0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A2DF163-6C51-4A4D-9EF8-4528FC199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54" y="-164121"/>
            <a:ext cx="8229600" cy="847455"/>
          </a:xfrm>
        </p:spPr>
        <p:txBody>
          <a:bodyPr/>
          <a:lstStyle/>
          <a:p>
            <a:r>
              <a:rPr lang="en-US" dirty="0"/>
              <a:t>Forth step: Action plan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F13D76-BC1B-A84F-873C-E6D2362AEA8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3994" y="2008064"/>
            <a:ext cx="1315957" cy="1883997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E5DA75-7C5A-8645-B34C-4C2AE6ED11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528" y="2107580"/>
            <a:ext cx="1657227" cy="17232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2C9E92-8DD3-0143-93A3-001EF68F16D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85221" y="2107580"/>
            <a:ext cx="1301652" cy="14979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96E942-6E0B-9748-A8B0-81F36CBA47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7072" y="1998443"/>
            <a:ext cx="1221641" cy="1893618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7DC8F7-A3A1-D143-9659-F7BC275427F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7089" y="1736505"/>
            <a:ext cx="1640388" cy="9173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B2B1FD-48DA-1347-9412-6E47C5AA589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8872" y="3114312"/>
            <a:ext cx="1536821" cy="5522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FD91BC-C7AE-7845-BBF7-38D96F1726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8254" y="1039255"/>
            <a:ext cx="8647439" cy="61288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B59461A-03F6-F543-A52E-1F63367008E6}"/>
              </a:ext>
            </a:extLst>
          </p:cNvPr>
          <p:cNvSpPr/>
          <p:nvPr/>
        </p:nvSpPr>
        <p:spPr>
          <a:xfrm>
            <a:off x="5304112" y="1039255"/>
            <a:ext cx="1789542" cy="294319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088433"/>
      </p:ext>
    </p:extLst>
  </p:cSld>
  <p:clrMapOvr>
    <a:masterClrMapping/>
  </p:clrMapOvr>
  <p:transition spd="slow" advClick="0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C11D467-1B43-4B47-97FE-8C9C49BCC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4"/>
            <a:ext cx="5511800" cy="3394472"/>
          </a:xfrm>
        </p:spPr>
        <p:txBody>
          <a:bodyPr>
            <a:normAutofit fontScale="92500"/>
          </a:bodyPr>
          <a:lstStyle/>
          <a:p>
            <a:r>
              <a:rPr lang="en-US" sz="2800" i="1" dirty="0"/>
              <a:t>Review</a:t>
            </a:r>
            <a:r>
              <a:rPr lang="en-US" sz="2800" dirty="0"/>
              <a:t> river resilience report card scores for the 4 goals/12 objectives</a:t>
            </a:r>
          </a:p>
          <a:p>
            <a:r>
              <a:rPr lang="en-US" sz="2800" i="1" dirty="0"/>
              <a:t>Identify</a:t>
            </a:r>
            <a:r>
              <a:rPr lang="en-US" sz="2800" dirty="0"/>
              <a:t> which scores need improvement</a:t>
            </a:r>
          </a:p>
          <a:p>
            <a:r>
              <a:rPr lang="en-US" sz="2800" i="1" dirty="0"/>
              <a:t>Integrate</a:t>
            </a:r>
            <a:r>
              <a:rPr lang="en-US" sz="2800" dirty="0"/>
              <a:t> with strategy for enhancing river resilience attributes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35500FD-86BB-1540-8D88-14F1E1CB4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Plan approach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2BF337-C100-0748-BC89-1368AE6AD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8989" y="53048"/>
            <a:ext cx="1375012" cy="2131352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9EA501-1985-274B-94D6-1CBBCDD9077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5943" y="2710629"/>
            <a:ext cx="1315957" cy="1883997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E5E7EB-CBC5-8548-8A9B-59512378019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5943" y="999857"/>
            <a:ext cx="1301652" cy="149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625016"/>
      </p:ext>
    </p:extLst>
  </p:cSld>
  <p:clrMapOvr>
    <a:masterClrMapping/>
  </p:clrMapOvr>
  <p:transition spd="slow" advClick="0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C11D467-1B43-4B47-97FE-8C9C49BCC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196" y="1062235"/>
            <a:ext cx="6253806" cy="3394472"/>
          </a:xfrm>
        </p:spPr>
        <p:txBody>
          <a:bodyPr>
            <a:normAutofit fontScale="92500"/>
          </a:bodyPr>
          <a:lstStyle/>
          <a:p>
            <a:r>
              <a:rPr lang="en-US" sz="2800" i="1" dirty="0"/>
              <a:t>Use </a:t>
            </a:r>
            <a:r>
              <a:rPr lang="en-US" sz="2800" dirty="0"/>
              <a:t>social network analysis to identify key stakeholders </a:t>
            </a:r>
          </a:p>
          <a:p>
            <a:r>
              <a:rPr lang="en-US" sz="2800" i="1" dirty="0"/>
              <a:t>Identify</a:t>
            </a:r>
            <a:r>
              <a:rPr lang="en-US" sz="2800" dirty="0"/>
              <a:t> river champions to take on leadership roles </a:t>
            </a:r>
          </a:p>
          <a:p>
            <a:r>
              <a:rPr lang="en-US" sz="2800" i="1" dirty="0"/>
              <a:t>Build</a:t>
            </a:r>
            <a:r>
              <a:rPr lang="en-US" sz="2800" dirty="0"/>
              <a:t> on existing plans </a:t>
            </a:r>
          </a:p>
          <a:p>
            <a:r>
              <a:rPr lang="en-US" sz="2800" i="1" dirty="0"/>
              <a:t>Develop</a:t>
            </a:r>
            <a:r>
              <a:rPr lang="en-US" sz="2800" dirty="0"/>
              <a:t> actions that are a) practical, b) cost effective and c) long range in terms of perspective</a:t>
            </a:r>
          </a:p>
          <a:p>
            <a:r>
              <a:rPr lang="en-US" sz="2800" dirty="0"/>
              <a:t>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35500FD-86BB-1540-8D88-14F1E1CB4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Plan approach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2BF337-C100-0748-BC89-1368AE6AD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8989" y="53048"/>
            <a:ext cx="1375012" cy="2131352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BA7C7CC0-E559-744E-AC96-35EE7D8B27C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8477" y="1594298"/>
            <a:ext cx="2051050" cy="1390201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DD2FC599-1587-9B4A-ABF6-34B71DB2527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0681" y="3136900"/>
            <a:ext cx="1178846" cy="157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777099"/>
      </p:ext>
    </p:extLst>
  </p:cSld>
  <p:clrMapOvr>
    <a:masterClrMapping/>
  </p:clrMapOvr>
  <p:transition spd="slow" advClick="0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A2DF163-6C51-4A4D-9EF8-4528FC199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54" y="-164121"/>
            <a:ext cx="8229600" cy="847455"/>
          </a:xfrm>
        </p:spPr>
        <p:txBody>
          <a:bodyPr/>
          <a:lstStyle/>
          <a:p>
            <a:r>
              <a:rPr lang="en-US" dirty="0"/>
              <a:t>Fifth step: Communication &amp; implementation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F13D76-BC1B-A84F-873C-E6D2362AEA8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3994" y="2008064"/>
            <a:ext cx="1315957" cy="1883997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E5DA75-7C5A-8645-B34C-4C2AE6ED11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528" y="2107580"/>
            <a:ext cx="1657227" cy="17232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2C9E92-8DD3-0143-93A3-001EF68F16D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85221" y="2107580"/>
            <a:ext cx="1301652" cy="14979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96E942-6E0B-9748-A8B0-81F36CBA47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7072" y="1998443"/>
            <a:ext cx="1221641" cy="1893618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7DC8F7-A3A1-D143-9659-F7BC275427F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7089" y="1736505"/>
            <a:ext cx="1640388" cy="9173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B2B1FD-48DA-1347-9412-6E47C5AA589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8872" y="3114312"/>
            <a:ext cx="1536821" cy="5522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FD91BC-C7AE-7845-BBF7-38D96F1726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8254" y="1039255"/>
            <a:ext cx="8647439" cy="61288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B59461A-03F6-F543-A52E-1F63367008E6}"/>
              </a:ext>
            </a:extLst>
          </p:cNvPr>
          <p:cNvSpPr/>
          <p:nvPr/>
        </p:nvSpPr>
        <p:spPr>
          <a:xfrm>
            <a:off x="7027190" y="1024869"/>
            <a:ext cx="1853918" cy="294319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100823"/>
      </p:ext>
    </p:extLst>
  </p:cSld>
  <p:clrMapOvr>
    <a:masterClrMapping/>
  </p:clrMapOvr>
  <p:transition spd="slow" advClick="0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6928"/>
            <a:ext cx="8229600" cy="847455"/>
          </a:xfrm>
        </p:spPr>
        <p:txBody>
          <a:bodyPr/>
          <a:lstStyle/>
          <a:p>
            <a:r>
              <a:rPr lang="en-US" sz="3600" dirty="0"/>
              <a:t>Resilient Rivers Hub</a:t>
            </a:r>
          </a:p>
        </p:txBody>
      </p:sp>
      <p:pic>
        <p:nvPicPr>
          <p:cNvPr id="4" name="Picture 3" descr="Hu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1234" y="999857"/>
            <a:ext cx="6201833" cy="354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172166"/>
      </p:ext>
    </p:extLst>
  </p:cSld>
  <p:clrMapOvr>
    <a:masterClrMapping/>
  </p:clrMapOvr>
  <p:transition spd="slow" advClick="0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B6B5B70-EC5A-B84A-B127-E67AFF82D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4300" y="0"/>
            <a:ext cx="8839200" cy="847455"/>
          </a:xfrm>
        </p:spPr>
        <p:txBody>
          <a:bodyPr/>
          <a:lstStyle/>
          <a:p>
            <a:r>
              <a:rPr lang="en-US" dirty="0"/>
              <a:t>Continued development of Resilient Rivers Blueprint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449D65D-D5F8-454D-99D7-187749DF5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0538" y="936357"/>
            <a:ext cx="2752231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905C28-ECEB-F049-96C8-D71638893436}"/>
              </a:ext>
            </a:extLst>
          </p:cNvPr>
          <p:cNvSpPr txBox="1"/>
          <p:nvPr/>
        </p:nvSpPr>
        <p:spPr>
          <a:xfrm>
            <a:off x="533400" y="1231900"/>
            <a:ext cx="46482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i="1" dirty="0"/>
              <a:t>Test</a:t>
            </a:r>
            <a:r>
              <a:rPr lang="en-US" sz="2400" dirty="0"/>
              <a:t> self-assessment surveys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i="1" dirty="0"/>
              <a:t>Assess</a:t>
            </a:r>
            <a:r>
              <a:rPr lang="en-US" sz="2400" dirty="0"/>
              <a:t> river resilience case studies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i="1" dirty="0"/>
              <a:t>Develop</a:t>
            </a:r>
            <a:r>
              <a:rPr lang="en-US" sz="2400" dirty="0"/>
              <a:t> </a:t>
            </a:r>
            <a:r>
              <a:rPr lang="en-US" sz="2400" dirty="0" err="1"/>
              <a:t>River</a:t>
            </a:r>
            <a:r>
              <a:rPr lang="en-US" sz="2400" i="1" dirty="0" err="1"/>
              <a:t>Academy</a:t>
            </a:r>
            <a:r>
              <a:rPr lang="en-US" sz="2400" dirty="0"/>
              <a:t> course in River Resilience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i="1" dirty="0"/>
              <a:t>Lead</a:t>
            </a:r>
            <a:r>
              <a:rPr lang="en-US" sz="2400" dirty="0"/>
              <a:t> river resilience session in 2020 </a:t>
            </a:r>
            <a:r>
              <a:rPr lang="en-US" sz="2400" dirty="0" err="1"/>
              <a:t>River</a:t>
            </a:r>
            <a:r>
              <a:rPr lang="en-US" sz="2400" i="1" dirty="0" err="1"/>
              <a:t>Symposium</a:t>
            </a:r>
            <a:r>
              <a:rPr lang="en-US" sz="24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270861"/>
      </p:ext>
    </p:extLst>
  </p:cSld>
  <p:clrMapOvr>
    <a:masterClrMapping/>
  </p:clrMapOvr>
  <p:transition spd="slow" advClick="0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E9107A4-D574-BC43-B17A-9C23B277C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07647"/>
            <a:ext cx="7353300" cy="3394472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/>
              <a:t>Learn more </a:t>
            </a:r>
            <a:r>
              <a:rPr lang="en-US" sz="2000" dirty="0"/>
              <a:t>watch our videos, read our material, </a:t>
            </a:r>
          </a:p>
          <a:p>
            <a:pPr marL="0" indent="0">
              <a:buNone/>
            </a:pPr>
            <a:r>
              <a:rPr lang="en-US" sz="2000" dirty="0"/>
              <a:t>     listen to our podcasts</a:t>
            </a:r>
            <a:endParaRPr lang="en-US" sz="3200" dirty="0"/>
          </a:p>
          <a:p>
            <a:r>
              <a:rPr lang="en-US" sz="3200" dirty="0"/>
              <a:t>Join up </a:t>
            </a:r>
            <a:r>
              <a:rPr lang="en-US" sz="2000" dirty="0"/>
              <a:t>sign the resilience pledge, assess and share your river journey &amp; river personality</a:t>
            </a:r>
          </a:p>
          <a:p>
            <a:r>
              <a:rPr lang="en-US" sz="3200" dirty="0"/>
              <a:t>Assess resilience </a:t>
            </a:r>
            <a:r>
              <a:rPr lang="en-US" sz="2000" dirty="0"/>
              <a:t>develop your river resilience report card </a:t>
            </a:r>
          </a:p>
          <a:p>
            <a:r>
              <a:rPr lang="en-US" sz="3200" dirty="0"/>
              <a:t>Build resilience </a:t>
            </a:r>
            <a:r>
              <a:rPr lang="en-US" sz="2000" dirty="0"/>
              <a:t>create a river resilience action plan to enhance resilience attributes</a:t>
            </a:r>
            <a:endParaRPr lang="en-US" sz="3200" dirty="0"/>
          </a:p>
          <a:p>
            <a:r>
              <a:rPr lang="en-US" sz="3200" dirty="0"/>
              <a:t>Share knowledge </a:t>
            </a:r>
            <a:r>
              <a:rPr lang="en-US" sz="2000" dirty="0"/>
              <a:t>engage with the resilient rivers hub, view resilience stories of other communities and add your story</a:t>
            </a:r>
            <a:endParaRPr lang="en-US" sz="3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CE33DA4-950D-7040-B801-E01A19E56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100" y="0"/>
            <a:ext cx="8229600" cy="847455"/>
          </a:xfrm>
        </p:spPr>
        <p:txBody>
          <a:bodyPr/>
          <a:lstStyle/>
          <a:p>
            <a:pPr algn="l"/>
            <a:r>
              <a:rPr lang="en-US" dirty="0"/>
              <a:t>Work With Us</a:t>
            </a:r>
          </a:p>
        </p:txBody>
      </p:sp>
      <p:pic>
        <p:nvPicPr>
          <p:cNvPr id="4" name="Picture 3" descr="blueprint title.png">
            <a:extLst>
              <a:ext uri="{FF2B5EF4-FFF2-40B4-BE49-F238E27FC236}">
                <a16:creationId xmlns:a16="http://schemas.microsoft.com/office/drawing/2014/main" id="{CE6E14FE-0ECA-6D4D-9ED1-44AF4D3618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200" y="92458"/>
            <a:ext cx="2514600" cy="150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48884"/>
      </p:ext>
    </p:extLst>
  </p:cSld>
  <p:clrMapOvr>
    <a:masterClrMapping/>
  </p:clrMapOvr>
  <p:transition spd="slow" advClick="0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unding partners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530" y="899071"/>
            <a:ext cx="4333060" cy="20574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1E2291E-1234-8D4C-A72F-FBFFF884D7BE}"/>
              </a:ext>
            </a:extLst>
          </p:cNvPr>
          <p:cNvSpPr/>
          <p:nvPr/>
        </p:nvSpPr>
        <p:spPr>
          <a:xfrm>
            <a:off x="5286790" y="1617643"/>
            <a:ext cx="403501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Vladimir </a:t>
            </a:r>
            <a:r>
              <a:rPr lang="en-US" sz="1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Mamaev</a:t>
            </a: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United Nations Development </a:t>
            </a:r>
            <a:r>
              <a:rPr lang="en-US" sz="1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Programme</a:t>
            </a:r>
            <a:r>
              <a:rPr lang="en-US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 Matthews  </a:t>
            </a:r>
            <a:r>
              <a:rPr lang="en-US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Alliance for Global Water Adaptation </a:t>
            </a:r>
          </a:p>
          <a:p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Paul Maxwell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Alluvium</a:t>
            </a:r>
          </a:p>
          <a:p>
            <a:r>
              <a:rPr lang="en-US" sz="1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QingHong</a:t>
            </a: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Pu </a:t>
            </a:r>
            <a:r>
              <a:rPr lang="en-US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Australia Department of Agriculture, Water &amp; Environment </a:t>
            </a:r>
          </a:p>
          <a:p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Niels </a:t>
            </a:r>
            <a:r>
              <a:rPr lang="en-US" sz="1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Vlaanderen</a:t>
            </a: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Netherlands Ministry of Infrastructure and Water </a:t>
            </a:r>
          </a:p>
          <a:p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Ivan </a:t>
            </a:r>
            <a:r>
              <a:rPr lang="en-US" sz="1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Zavadsky</a:t>
            </a: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International Commission for the Protection of the Danube River</a:t>
            </a:r>
          </a:p>
          <a:p>
            <a:endParaRPr lang="en-US" sz="14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8EB8C42-A6A5-5C4B-96CD-436CCB03A05E}"/>
              </a:ext>
            </a:extLst>
          </p:cNvPr>
          <p:cNvSpPr/>
          <p:nvPr/>
        </p:nvSpPr>
        <p:spPr>
          <a:xfrm>
            <a:off x="623530" y="2753271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Peter Goodwin, Simon Costanzo </a:t>
            </a:r>
            <a:r>
              <a:rPr lang="en-US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University of Maryland Center for Environmental Science</a:t>
            </a:r>
          </a:p>
          <a:p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 </a:t>
            </a:r>
            <a:r>
              <a:rPr lang="en-US" sz="1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Abal</a:t>
            </a: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Paul Greenfield, Jacqueline </a:t>
            </a:r>
            <a:r>
              <a:rPr lang="en-US" sz="1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Atique</a:t>
            </a: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Sylvia Liu  </a:t>
            </a:r>
            <a:r>
              <a:rPr lang="en-US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International </a:t>
            </a:r>
            <a:r>
              <a:rPr lang="en-US" sz="1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RiverFoundation</a:t>
            </a:r>
            <a:endParaRPr lang="en-US" sz="14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 Mun Woo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Deloitte</a:t>
            </a:r>
          </a:p>
          <a:p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Julie McLellan, Andrew O’Neill  </a:t>
            </a:r>
            <a:r>
              <a:rPr lang="en-US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Healthy Land and Water</a:t>
            </a:r>
          </a:p>
          <a:p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Natalie </a:t>
            </a:r>
            <a:r>
              <a:rPr lang="en-US" sz="1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Degger</a:t>
            </a: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Mish Hamid  </a:t>
            </a:r>
            <a:r>
              <a:rPr lang="en-US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Global Environment Facility  IW:LEARN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C9948D-FE4F-BA4A-A132-F50A125D08A8}"/>
              </a:ext>
            </a:extLst>
          </p:cNvPr>
          <p:cNvSpPr txBox="1"/>
          <p:nvPr/>
        </p:nvSpPr>
        <p:spPr>
          <a:xfrm>
            <a:off x="5286790" y="1432977"/>
            <a:ext cx="3142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Independent Science Members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317DA4-8E44-2243-95D4-1CB15A78B57B}"/>
              </a:ext>
            </a:extLst>
          </p:cNvPr>
          <p:cNvSpPr txBox="1"/>
          <p:nvPr/>
        </p:nvSpPr>
        <p:spPr>
          <a:xfrm>
            <a:off x="2586852" y="210285"/>
            <a:ext cx="42709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3519737482"/>
      </p:ext>
    </p:extLst>
  </p:cSld>
  <p:clrMapOvr>
    <a:masterClrMapping/>
  </p:clrMapOvr>
  <p:transition spd="slow"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A2DF163-6C51-4A4D-9EF8-4528FC199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54" y="-164121"/>
            <a:ext cx="8229600" cy="847455"/>
          </a:xfrm>
        </p:spPr>
        <p:txBody>
          <a:bodyPr/>
          <a:lstStyle/>
          <a:p>
            <a:r>
              <a:rPr lang="en-US" dirty="0"/>
              <a:t>First step: Self-assessment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F13D76-BC1B-A84F-873C-E6D2362AEA8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3994" y="2008064"/>
            <a:ext cx="1315957" cy="1883997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E5DA75-7C5A-8645-B34C-4C2AE6ED11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528" y="2107580"/>
            <a:ext cx="1657227" cy="17232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2C9E92-8DD3-0143-93A3-001EF68F16D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85221" y="2107580"/>
            <a:ext cx="1301652" cy="14979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96E942-6E0B-9748-A8B0-81F36CBA47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7072" y="1998443"/>
            <a:ext cx="1221641" cy="1893618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7DC8F7-A3A1-D143-9659-F7BC275427F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7089" y="1736505"/>
            <a:ext cx="1640388" cy="9173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B2B1FD-48DA-1347-9412-6E47C5AA589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8872" y="3114312"/>
            <a:ext cx="1536821" cy="5522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FD91BC-C7AE-7845-BBF7-38D96F1726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8254" y="1039255"/>
            <a:ext cx="8647439" cy="61288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B59461A-03F6-F543-A52E-1F63367008E6}"/>
              </a:ext>
            </a:extLst>
          </p:cNvPr>
          <p:cNvSpPr/>
          <p:nvPr/>
        </p:nvSpPr>
        <p:spPr>
          <a:xfrm>
            <a:off x="147337" y="1039255"/>
            <a:ext cx="1693322" cy="285280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149455"/>
      </p:ext>
    </p:extLst>
  </p:cSld>
  <p:clrMapOvr>
    <a:masterClrMapping/>
  </p:clrMapOvr>
  <p:transition spd="slow"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71F1F39-D5D1-9E44-A9E9-072433E61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River Journey in 10 stages</a:t>
            </a:r>
          </a:p>
        </p:txBody>
      </p:sp>
      <p:pic>
        <p:nvPicPr>
          <p:cNvPr id="4" name="Picture 3" descr="elements of blueprint.png">
            <a:extLst>
              <a:ext uri="{FF2B5EF4-FFF2-40B4-BE49-F238E27FC236}">
                <a16:creationId xmlns:a16="http://schemas.microsoft.com/office/drawing/2014/main" id="{22CE74CB-6102-404A-8788-F3BBC7DFD1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8014" y="999857"/>
            <a:ext cx="4847939" cy="349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430462"/>
      </p:ext>
    </p:extLst>
  </p:cSld>
  <p:clrMapOvr>
    <a:masterClrMapping/>
  </p:clrMapOvr>
  <p:transition spd="slow"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3243C4C-B892-BC45-AB73-543E711B9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i="1" dirty="0"/>
              <a:t>Origination phase: </a:t>
            </a:r>
            <a:r>
              <a:rPr lang="en-US" dirty="0"/>
              <a:t>Connectedness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8705A32C-2DBC-4D43-888C-697CC951A8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57514"/>
            <a:ext cx="9144000" cy="394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937280"/>
      </p:ext>
    </p:extLst>
  </p:cSld>
  <p:clrMapOvr>
    <a:masterClrMapping/>
  </p:clrMapOvr>
  <p:transition spd="slow"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1DD4CE-39AE-DF40-9538-C181963AF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i="1" dirty="0"/>
              <a:t>Exploitation phase: </a:t>
            </a:r>
            <a:r>
              <a:rPr lang="en-US" dirty="0"/>
              <a:t>Conveyance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CC1640A0-F4F3-9644-9E1E-117AE9927B2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57514"/>
            <a:ext cx="9144000" cy="394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911074"/>
      </p:ext>
    </p:extLst>
  </p:cSld>
  <p:clrMapOvr>
    <a:masterClrMapping/>
  </p:clrMapOvr>
  <p:transition spd="slow" advClick="0"/>
</p:sld>
</file>

<file path=ppt/theme/theme1.xml><?xml version="1.0" encoding="utf-8"?>
<a:theme xmlns:a="http://schemas.openxmlformats.org/drawingml/2006/main" name="2012 IAN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11611</TotalTime>
  <Words>916</Words>
  <Application>Microsoft Macintosh PowerPoint</Application>
  <PresentationFormat>On-screen Show (16:9)</PresentationFormat>
  <Paragraphs>225</Paragraphs>
  <Slides>59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2" baseType="lpstr">
      <vt:lpstr>Arial</vt:lpstr>
      <vt:lpstr>Calibri</vt:lpstr>
      <vt:lpstr>2012 IAN PPT template</vt:lpstr>
      <vt:lpstr>Rivers for Future Generations How Do We Transform Our Rivers? </vt:lpstr>
      <vt:lpstr>Resilient Rivers Blueprint</vt:lpstr>
      <vt:lpstr>We created the Resilient Rivers Blueprint to develop new ways of managing rivers  </vt:lpstr>
      <vt:lpstr>What is river resilience?</vt:lpstr>
      <vt:lpstr>5 step process to develop river resilience</vt:lpstr>
      <vt:lpstr>First step: Self-assessment</vt:lpstr>
      <vt:lpstr>River Journey in 10 stages</vt:lpstr>
      <vt:lpstr>Origination phase: Connectedness</vt:lpstr>
      <vt:lpstr>Exploitation phase: Conveyance</vt:lpstr>
      <vt:lpstr>Exploitation phase: Commerce</vt:lpstr>
      <vt:lpstr>Exploitation phase: Water source</vt:lpstr>
      <vt:lpstr>Mitigation phase: Sewerage</vt:lpstr>
      <vt:lpstr>Mitigation phase: Drainage</vt:lpstr>
      <vt:lpstr>Mitigation phase: Healthy</vt:lpstr>
      <vt:lpstr>Reconciliation phase: Reconnect</vt:lpstr>
      <vt:lpstr>Reconciliation phase: Amenity</vt:lpstr>
      <vt:lpstr>Transfomation phase: Resilient</vt:lpstr>
      <vt:lpstr>Exploration economy</vt:lpstr>
      <vt:lpstr>Trade &amp; Agricultural economy</vt:lpstr>
      <vt:lpstr>Green economy</vt:lpstr>
      <vt:lpstr>Cultural economy</vt:lpstr>
      <vt:lpstr>Resilience economy</vt:lpstr>
      <vt:lpstr>Resilient River Journey</vt:lpstr>
      <vt:lpstr>Resilient River Journey – Brisbane River example</vt:lpstr>
      <vt:lpstr>First step: Self-assessment</vt:lpstr>
      <vt:lpstr>Human personalities         River personalities  </vt:lpstr>
      <vt:lpstr>Less complex vs. Highly complex</vt:lpstr>
      <vt:lpstr>Human Engagement</vt:lpstr>
      <vt:lpstr>Predictable flows vs. Episodic flows</vt:lpstr>
      <vt:lpstr>River Personality matrix </vt:lpstr>
      <vt:lpstr>Working river: Highly complex, utilitarian, predictable</vt:lpstr>
      <vt:lpstr>Working river: Highly complex, utilitarian, predictable</vt:lpstr>
      <vt:lpstr>Provider river: Less complex, utilitarian, predictable</vt:lpstr>
      <vt:lpstr>Recurrent river: Highly complex, utilitarian, episodic </vt:lpstr>
      <vt:lpstr>Supplier river: Less complex, utilitarian, episodic</vt:lpstr>
      <vt:lpstr>Iconic river: Highly complex, cultural, predictable</vt:lpstr>
      <vt:lpstr>Iconic river: Highly complex, cultural, predictable</vt:lpstr>
      <vt:lpstr>Vital river: Less complex, cultural, predictable</vt:lpstr>
      <vt:lpstr>Ambitious river: Highly complex, cultural, episodic</vt:lpstr>
      <vt:lpstr>Seminal river: Less complex, cultural, episodic</vt:lpstr>
      <vt:lpstr>Second step: Resilience assessment (report card)</vt:lpstr>
      <vt:lpstr>Report cards create environmental intelligence</vt:lpstr>
      <vt:lpstr>River Resilience report card goals</vt:lpstr>
      <vt:lpstr>Institutional Arrangements objectives</vt:lpstr>
      <vt:lpstr>Systems Approach objectives</vt:lpstr>
      <vt:lpstr>Financial Security objectives</vt:lpstr>
      <vt:lpstr>Adaptive Management objectives</vt:lpstr>
      <vt:lpstr>River Resilience report card goals &amp; objectives</vt:lpstr>
      <vt:lpstr>Three phase report card process</vt:lpstr>
      <vt:lpstr>Third step: Resilience strategy</vt:lpstr>
      <vt:lpstr>Develop strategy to increase resilience attributes</vt:lpstr>
      <vt:lpstr>Forth step: Action plan</vt:lpstr>
      <vt:lpstr>Action Plan approach</vt:lpstr>
      <vt:lpstr>Action Plan approach</vt:lpstr>
      <vt:lpstr>Fifth step: Communication &amp; implementation</vt:lpstr>
      <vt:lpstr>Resilient Rivers Hub</vt:lpstr>
      <vt:lpstr>Continued development of Resilient Rivers Blueprint</vt:lpstr>
      <vt:lpstr>Work With Us</vt:lpstr>
      <vt:lpstr>PowerPoint Presentation</vt:lpstr>
    </vt:vector>
  </TitlesOfParts>
  <Company>UMCES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Vanessa Vargas</dc:creator>
  <cp:lastModifiedBy>Simon Costanzo</cp:lastModifiedBy>
  <cp:revision>247</cp:revision>
  <dcterms:created xsi:type="dcterms:W3CDTF">2017-01-06T19:43:49Z</dcterms:created>
  <dcterms:modified xsi:type="dcterms:W3CDTF">2020-05-26T10:57:42Z</dcterms:modified>
</cp:coreProperties>
</file>